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56"/>
  </p:notesMasterIdLst>
  <p:sldIdLst>
    <p:sldId id="256" r:id="rId5"/>
    <p:sldId id="425" r:id="rId6"/>
    <p:sldId id="483" r:id="rId7"/>
    <p:sldId id="626" r:id="rId8"/>
    <p:sldId id="426" r:id="rId9"/>
    <p:sldId id="449" r:id="rId10"/>
    <p:sldId id="453" r:id="rId11"/>
    <p:sldId id="692" r:id="rId12"/>
    <p:sldId id="451" r:id="rId13"/>
    <p:sldId id="685" r:id="rId14"/>
    <p:sldId id="464" r:id="rId15"/>
    <p:sldId id="684" r:id="rId16"/>
    <p:sldId id="444" r:id="rId17"/>
    <p:sldId id="625" r:id="rId18"/>
    <p:sldId id="627" r:id="rId19"/>
    <p:sldId id="686" r:id="rId20"/>
    <p:sldId id="452" r:id="rId21"/>
    <p:sldId id="480" r:id="rId22"/>
    <p:sldId id="687" r:id="rId23"/>
    <p:sldId id="645" r:id="rId24"/>
    <p:sldId id="672" r:id="rId25"/>
    <p:sldId id="673" r:id="rId26"/>
    <p:sldId id="674" r:id="rId27"/>
    <p:sldId id="675" r:id="rId28"/>
    <p:sldId id="676" r:id="rId29"/>
    <p:sldId id="677" r:id="rId30"/>
    <p:sldId id="678" r:id="rId31"/>
    <p:sldId id="679" r:id="rId32"/>
    <p:sldId id="680" r:id="rId33"/>
    <p:sldId id="681" r:id="rId34"/>
    <p:sldId id="622" r:id="rId35"/>
    <p:sldId id="683" r:id="rId36"/>
    <p:sldId id="488" r:id="rId37"/>
    <p:sldId id="694" r:id="rId38"/>
    <p:sldId id="691" r:id="rId39"/>
    <p:sldId id="695" r:id="rId40"/>
    <p:sldId id="693" r:id="rId41"/>
    <p:sldId id="697" r:id="rId42"/>
    <p:sldId id="509" r:id="rId43"/>
    <p:sldId id="701" r:id="rId44"/>
    <p:sldId id="703" r:id="rId45"/>
    <p:sldId id="704" r:id="rId46"/>
    <p:sldId id="705" r:id="rId47"/>
    <p:sldId id="541" r:id="rId48"/>
    <p:sldId id="707" r:id="rId49"/>
    <p:sldId id="584" r:id="rId50"/>
    <p:sldId id="561" r:id="rId51"/>
    <p:sldId id="573" r:id="rId52"/>
    <p:sldId id="706" r:id="rId53"/>
    <p:sldId id="597" r:id="rId54"/>
    <p:sldId id="708"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200"/>
    <a:srgbClr val="F5D027"/>
    <a:srgbClr val="FFFFFF"/>
    <a:srgbClr val="F0134C"/>
    <a:srgbClr val="0E38B1"/>
    <a:srgbClr val="3C485E"/>
    <a:srgbClr val="663366"/>
    <a:srgbClr val="131721"/>
    <a:srgbClr val="002737"/>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65695" autoAdjust="0"/>
  </p:normalViewPr>
  <p:slideViewPr>
    <p:cSldViewPr snapToGrid="0">
      <p:cViewPr varScale="1">
        <p:scale>
          <a:sx n="75" d="100"/>
          <a:sy n="75" d="100"/>
        </p:scale>
        <p:origin x="1446"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0F924-CD65-47B9-A0AD-4633B63196EB}"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4F12A077-88C7-43F2-A714-D0DBC12F9AD9}">
      <dgm:prSet phldrT="[Text]"/>
      <dgm:spPr>
        <a:solidFill>
          <a:srgbClr val="3C485E"/>
        </a:solidFill>
      </dgm:spPr>
      <dgm:t>
        <a:bodyPr/>
        <a:lstStyle/>
        <a:p>
          <a:r>
            <a:rPr lang="en-US" dirty="0">
              <a:solidFill>
                <a:srgbClr val="FFFFFF"/>
              </a:solidFill>
            </a:rPr>
            <a:t>Perceivable</a:t>
          </a:r>
        </a:p>
      </dgm:t>
    </dgm:pt>
    <dgm:pt modelId="{FD0AA48F-A92D-4C3C-A91A-9BD22399AD30}" type="parTrans" cxnId="{027511A6-AB65-4636-96F3-9EAFF5EFAC1F}">
      <dgm:prSet/>
      <dgm:spPr/>
      <dgm:t>
        <a:bodyPr/>
        <a:lstStyle/>
        <a:p>
          <a:endParaRPr lang="en-US"/>
        </a:p>
      </dgm:t>
    </dgm:pt>
    <dgm:pt modelId="{AF0A9141-AC44-42F2-A5A2-959F70EAFD69}" type="sibTrans" cxnId="{027511A6-AB65-4636-96F3-9EAFF5EFAC1F}">
      <dgm:prSet/>
      <dgm:spPr/>
      <dgm:t>
        <a:bodyPr/>
        <a:lstStyle/>
        <a:p>
          <a:endParaRPr lang="en-US"/>
        </a:p>
      </dgm:t>
    </dgm:pt>
    <dgm:pt modelId="{4B31DB68-9D40-4C61-8B3D-F9B1FC500505}">
      <dgm:prSet phldrT="[Text]"/>
      <dgm:spPr>
        <a:solidFill>
          <a:srgbClr val="F0134C"/>
        </a:solidFill>
      </dgm:spPr>
      <dgm:t>
        <a:bodyPr/>
        <a:lstStyle/>
        <a:p>
          <a:r>
            <a:rPr lang="en-US" dirty="0"/>
            <a:t>Operable</a:t>
          </a:r>
        </a:p>
      </dgm:t>
    </dgm:pt>
    <dgm:pt modelId="{A9021B53-B7C2-40D2-899B-453669F51996}" type="parTrans" cxnId="{038875A0-6932-4E26-A5BA-4716B929063A}">
      <dgm:prSet/>
      <dgm:spPr/>
      <dgm:t>
        <a:bodyPr/>
        <a:lstStyle/>
        <a:p>
          <a:endParaRPr lang="en-US"/>
        </a:p>
      </dgm:t>
    </dgm:pt>
    <dgm:pt modelId="{3CD7D8D6-37D9-410C-ABB6-0434609977AE}" type="sibTrans" cxnId="{038875A0-6932-4E26-A5BA-4716B929063A}">
      <dgm:prSet/>
      <dgm:spPr/>
      <dgm:t>
        <a:bodyPr/>
        <a:lstStyle/>
        <a:p>
          <a:endParaRPr lang="en-US"/>
        </a:p>
      </dgm:t>
    </dgm:pt>
    <dgm:pt modelId="{124C2504-CDA8-4A09-94DB-F08831D1DA6F}">
      <dgm:prSet phldrT="[Text]"/>
      <dgm:spPr>
        <a:solidFill>
          <a:srgbClr val="0E38B1"/>
        </a:solidFill>
      </dgm:spPr>
      <dgm:t>
        <a:bodyPr/>
        <a:lstStyle/>
        <a:p>
          <a:r>
            <a:rPr lang="en-US" dirty="0"/>
            <a:t>Understandable</a:t>
          </a:r>
        </a:p>
      </dgm:t>
    </dgm:pt>
    <dgm:pt modelId="{29D4CF85-74B0-463C-97F9-0B26155E18D2}" type="parTrans" cxnId="{BE8FCCE6-FF20-441C-8F43-0567F5AAB182}">
      <dgm:prSet/>
      <dgm:spPr/>
      <dgm:t>
        <a:bodyPr/>
        <a:lstStyle/>
        <a:p>
          <a:endParaRPr lang="en-US"/>
        </a:p>
      </dgm:t>
    </dgm:pt>
    <dgm:pt modelId="{52D2608A-D23E-40A9-B664-7EEB16833EA4}" type="sibTrans" cxnId="{BE8FCCE6-FF20-441C-8F43-0567F5AAB182}">
      <dgm:prSet/>
      <dgm:spPr/>
      <dgm:t>
        <a:bodyPr/>
        <a:lstStyle/>
        <a:p>
          <a:endParaRPr lang="en-US"/>
        </a:p>
      </dgm:t>
    </dgm:pt>
    <dgm:pt modelId="{22E5C6F6-5932-451B-BC64-840485FF23C7}">
      <dgm:prSet phldrT="[Text]"/>
      <dgm:spPr>
        <a:solidFill>
          <a:srgbClr val="663366"/>
        </a:solidFill>
      </dgm:spPr>
      <dgm:t>
        <a:bodyPr/>
        <a:lstStyle/>
        <a:p>
          <a:r>
            <a:rPr lang="en-US" dirty="0"/>
            <a:t>Robust</a:t>
          </a:r>
        </a:p>
      </dgm:t>
    </dgm:pt>
    <dgm:pt modelId="{476A68D0-5034-4164-B2BD-0CC7E2DA8CF1}" type="parTrans" cxnId="{9F3DB164-1280-41DF-B309-EA9105386B11}">
      <dgm:prSet/>
      <dgm:spPr/>
      <dgm:t>
        <a:bodyPr/>
        <a:lstStyle/>
        <a:p>
          <a:endParaRPr lang="en-US"/>
        </a:p>
      </dgm:t>
    </dgm:pt>
    <dgm:pt modelId="{E1DB164E-73F1-4747-A0A0-A3658316A42D}" type="sibTrans" cxnId="{9F3DB164-1280-41DF-B309-EA9105386B11}">
      <dgm:prSet/>
      <dgm:spPr/>
      <dgm:t>
        <a:bodyPr/>
        <a:lstStyle/>
        <a:p>
          <a:endParaRPr lang="en-US"/>
        </a:p>
      </dgm:t>
    </dgm:pt>
    <dgm:pt modelId="{D3AAF6DD-ECCC-4E30-8744-4F28884AC9F1}">
      <dgm:prSet phldrT="[Text]"/>
      <dgm:spPr>
        <a:solidFill>
          <a:srgbClr val="FFFFFF">
            <a:alpha val="89804"/>
          </a:srgbClr>
        </a:solidFill>
      </dgm:spPr>
      <dgm:t>
        <a:bodyPr anchor="ctr"/>
        <a:lstStyle/>
        <a:p>
          <a:pPr algn="r">
            <a:buNone/>
          </a:pPr>
          <a:r>
            <a:rPr lang="en-US" dirty="0"/>
            <a:t>Everyone can “see” it</a:t>
          </a:r>
        </a:p>
      </dgm:t>
    </dgm:pt>
    <dgm:pt modelId="{6A84AB92-80B8-4A39-9027-81B7AA2184EF}" type="parTrans" cxnId="{79678F56-4FC0-4040-A81A-85629A0D0378}">
      <dgm:prSet/>
      <dgm:spPr/>
      <dgm:t>
        <a:bodyPr/>
        <a:lstStyle/>
        <a:p>
          <a:endParaRPr lang="en-US"/>
        </a:p>
      </dgm:t>
    </dgm:pt>
    <dgm:pt modelId="{340BE4A5-5832-4A79-9661-1358414D6523}" type="sibTrans" cxnId="{79678F56-4FC0-4040-A81A-85629A0D0378}">
      <dgm:prSet/>
      <dgm:spPr/>
      <dgm:t>
        <a:bodyPr/>
        <a:lstStyle/>
        <a:p>
          <a:endParaRPr lang="en-US"/>
        </a:p>
      </dgm:t>
    </dgm:pt>
    <dgm:pt modelId="{C2F34285-FCF4-43E2-8F7C-0905AB516AAC}">
      <dgm:prSet phldrT="[Text]"/>
      <dgm:spPr>
        <a:solidFill>
          <a:srgbClr val="FFFFFF">
            <a:alpha val="90000"/>
          </a:srgbClr>
        </a:solidFill>
      </dgm:spPr>
      <dgm:t>
        <a:bodyPr anchor="ctr"/>
        <a:lstStyle/>
        <a:p>
          <a:pPr algn="r">
            <a:buNone/>
          </a:pPr>
          <a:r>
            <a:rPr lang="en-US" dirty="0"/>
            <a:t>Everyone can operate it</a:t>
          </a:r>
        </a:p>
      </dgm:t>
    </dgm:pt>
    <dgm:pt modelId="{DC802644-1BD5-47B6-B2E6-8309E784275A}" type="parTrans" cxnId="{D831D2E2-34AA-4226-AE60-784F9D727B7F}">
      <dgm:prSet/>
      <dgm:spPr/>
      <dgm:t>
        <a:bodyPr/>
        <a:lstStyle/>
        <a:p>
          <a:endParaRPr lang="en-US"/>
        </a:p>
      </dgm:t>
    </dgm:pt>
    <dgm:pt modelId="{5CEA1B44-30BD-43A0-8F0C-50F6EE1BA4CD}" type="sibTrans" cxnId="{D831D2E2-34AA-4226-AE60-784F9D727B7F}">
      <dgm:prSet/>
      <dgm:spPr/>
      <dgm:t>
        <a:bodyPr/>
        <a:lstStyle/>
        <a:p>
          <a:endParaRPr lang="en-US"/>
        </a:p>
      </dgm:t>
    </dgm:pt>
    <dgm:pt modelId="{C571C601-AE5D-4EB4-9E24-FE5BDE20DE07}">
      <dgm:prSet phldrT="[Text]"/>
      <dgm:spPr>
        <a:solidFill>
          <a:srgbClr val="FFFFFF">
            <a:alpha val="90000"/>
          </a:srgbClr>
        </a:solidFill>
      </dgm:spPr>
      <dgm:t>
        <a:bodyPr anchor="ctr"/>
        <a:lstStyle/>
        <a:p>
          <a:pPr algn="r">
            <a:buNone/>
          </a:pPr>
          <a:r>
            <a:rPr lang="en-US" dirty="0"/>
            <a:t>Everyone can understand it</a:t>
          </a:r>
        </a:p>
      </dgm:t>
    </dgm:pt>
    <dgm:pt modelId="{A693196B-BB65-4474-B4BC-829C310DE5C7}" type="parTrans" cxnId="{6B62C2E0-FA16-4036-A7AE-C6F855AF11A9}">
      <dgm:prSet/>
      <dgm:spPr/>
      <dgm:t>
        <a:bodyPr/>
        <a:lstStyle/>
        <a:p>
          <a:endParaRPr lang="en-US"/>
        </a:p>
      </dgm:t>
    </dgm:pt>
    <dgm:pt modelId="{57844A6E-B737-4B71-BA62-A644D43FC25C}" type="sibTrans" cxnId="{6B62C2E0-FA16-4036-A7AE-C6F855AF11A9}">
      <dgm:prSet/>
      <dgm:spPr/>
      <dgm:t>
        <a:bodyPr/>
        <a:lstStyle/>
        <a:p>
          <a:endParaRPr lang="en-US"/>
        </a:p>
      </dgm:t>
    </dgm:pt>
    <dgm:pt modelId="{ED45AE99-04BB-40C7-94A9-31BD82AE600A}">
      <dgm:prSet phldrT="[Text]"/>
      <dgm:spPr>
        <a:solidFill>
          <a:srgbClr val="FFFFFF">
            <a:alpha val="90000"/>
          </a:srgbClr>
        </a:solidFill>
      </dgm:spPr>
      <dgm:t>
        <a:bodyPr anchor="ctr"/>
        <a:lstStyle/>
        <a:p>
          <a:pPr algn="r">
            <a:buNone/>
          </a:pPr>
          <a:r>
            <a:rPr lang="en-US" dirty="0"/>
            <a:t> All devices can use it</a:t>
          </a:r>
        </a:p>
      </dgm:t>
    </dgm:pt>
    <dgm:pt modelId="{0E7F4944-E92D-438F-B052-7EFB3995C0B9}" type="parTrans" cxnId="{550C65DB-6AFB-43AF-9E57-FD9CB5AA8B3C}">
      <dgm:prSet/>
      <dgm:spPr/>
      <dgm:t>
        <a:bodyPr/>
        <a:lstStyle/>
        <a:p>
          <a:endParaRPr lang="en-US"/>
        </a:p>
      </dgm:t>
    </dgm:pt>
    <dgm:pt modelId="{1A4D1931-0785-47B5-B615-97C29DAD9F41}" type="sibTrans" cxnId="{550C65DB-6AFB-43AF-9E57-FD9CB5AA8B3C}">
      <dgm:prSet/>
      <dgm:spPr/>
      <dgm:t>
        <a:bodyPr/>
        <a:lstStyle/>
        <a:p>
          <a:endParaRPr lang="en-US"/>
        </a:p>
      </dgm:t>
    </dgm:pt>
    <dgm:pt modelId="{404A7167-7D7B-4154-AC88-5B7589FE26BE}" type="pres">
      <dgm:prSet presAssocID="{5E60F924-CD65-47B9-A0AD-4633B63196EB}" presName="Name0" presStyleCnt="0">
        <dgm:presLayoutVars>
          <dgm:dir/>
          <dgm:animLvl val="lvl"/>
          <dgm:resizeHandles/>
        </dgm:presLayoutVars>
      </dgm:prSet>
      <dgm:spPr/>
    </dgm:pt>
    <dgm:pt modelId="{57768E30-0AA1-4728-B160-1AC6C77D5758}" type="pres">
      <dgm:prSet presAssocID="{4F12A077-88C7-43F2-A714-D0DBC12F9AD9}" presName="linNode" presStyleCnt="0"/>
      <dgm:spPr/>
    </dgm:pt>
    <dgm:pt modelId="{9C7991A9-FD92-4563-9C93-8C147A1695E6}" type="pres">
      <dgm:prSet presAssocID="{4F12A077-88C7-43F2-A714-D0DBC12F9AD9}" presName="parentShp" presStyleLbl="node1" presStyleIdx="0" presStyleCnt="4" custScaleX="120463">
        <dgm:presLayoutVars>
          <dgm:bulletEnabled val="1"/>
        </dgm:presLayoutVars>
      </dgm:prSet>
      <dgm:spPr/>
    </dgm:pt>
    <dgm:pt modelId="{C6A86999-ADFA-4411-A75A-C354121E88C0}" type="pres">
      <dgm:prSet presAssocID="{4F12A077-88C7-43F2-A714-D0DBC12F9AD9}" presName="childShp" presStyleLbl="bgAccFollowNode1" presStyleIdx="0" presStyleCnt="4" custLinFactNeighborX="75">
        <dgm:presLayoutVars>
          <dgm:bulletEnabled val="1"/>
        </dgm:presLayoutVars>
      </dgm:prSet>
      <dgm:spPr/>
    </dgm:pt>
    <dgm:pt modelId="{8F380D8D-0672-44A3-8DDE-95C346F6D712}" type="pres">
      <dgm:prSet presAssocID="{AF0A9141-AC44-42F2-A5A2-959F70EAFD69}" presName="spacing" presStyleCnt="0"/>
      <dgm:spPr/>
    </dgm:pt>
    <dgm:pt modelId="{83966BB1-CBA5-4535-B2B7-209F57A64113}" type="pres">
      <dgm:prSet presAssocID="{4B31DB68-9D40-4C61-8B3D-F9B1FC500505}" presName="linNode" presStyleCnt="0"/>
      <dgm:spPr/>
    </dgm:pt>
    <dgm:pt modelId="{4576F0BC-0E8E-4595-AD2B-DD7D78E6B066}" type="pres">
      <dgm:prSet presAssocID="{4B31DB68-9D40-4C61-8B3D-F9B1FC500505}" presName="parentShp" presStyleLbl="node1" presStyleIdx="1" presStyleCnt="4" custScaleX="120034">
        <dgm:presLayoutVars>
          <dgm:bulletEnabled val="1"/>
        </dgm:presLayoutVars>
      </dgm:prSet>
      <dgm:spPr/>
    </dgm:pt>
    <dgm:pt modelId="{715E166D-BAEC-4113-8AD8-9547AF58BCAC}" type="pres">
      <dgm:prSet presAssocID="{4B31DB68-9D40-4C61-8B3D-F9B1FC500505}" presName="childShp" presStyleLbl="bgAccFollowNode1" presStyleIdx="1" presStyleCnt="4">
        <dgm:presLayoutVars>
          <dgm:bulletEnabled val="1"/>
        </dgm:presLayoutVars>
      </dgm:prSet>
      <dgm:spPr/>
    </dgm:pt>
    <dgm:pt modelId="{DDD590DF-A829-45F4-AEEA-B4DCD47A815B}" type="pres">
      <dgm:prSet presAssocID="{3CD7D8D6-37D9-410C-ABB6-0434609977AE}" presName="spacing" presStyleCnt="0"/>
      <dgm:spPr/>
    </dgm:pt>
    <dgm:pt modelId="{4FCD5063-EF48-41EB-A9A0-6A31411A22C2}" type="pres">
      <dgm:prSet presAssocID="{124C2504-CDA8-4A09-94DB-F08831D1DA6F}" presName="linNode" presStyleCnt="0"/>
      <dgm:spPr/>
    </dgm:pt>
    <dgm:pt modelId="{BD520D4C-EF88-43FE-8A78-D32ED98B9C85}" type="pres">
      <dgm:prSet presAssocID="{124C2504-CDA8-4A09-94DB-F08831D1DA6F}" presName="parentShp" presStyleLbl="node1" presStyleIdx="2" presStyleCnt="4" custScaleX="121028" custLinFactNeighborX="-91">
        <dgm:presLayoutVars>
          <dgm:bulletEnabled val="1"/>
        </dgm:presLayoutVars>
      </dgm:prSet>
      <dgm:spPr/>
    </dgm:pt>
    <dgm:pt modelId="{6CA6B9E3-AA9B-4331-B8C2-9B252D7A95C9}" type="pres">
      <dgm:prSet presAssocID="{124C2504-CDA8-4A09-94DB-F08831D1DA6F}" presName="childShp" presStyleLbl="bgAccFollowNode1" presStyleIdx="2" presStyleCnt="4">
        <dgm:presLayoutVars>
          <dgm:bulletEnabled val="1"/>
        </dgm:presLayoutVars>
      </dgm:prSet>
      <dgm:spPr/>
    </dgm:pt>
    <dgm:pt modelId="{8727E72F-F3C9-4E90-AF14-B5D4EAE0915E}" type="pres">
      <dgm:prSet presAssocID="{52D2608A-D23E-40A9-B664-7EEB16833EA4}" presName="spacing" presStyleCnt="0"/>
      <dgm:spPr/>
    </dgm:pt>
    <dgm:pt modelId="{63279B81-2BC1-44DD-9C74-E57BE2FDE41B}" type="pres">
      <dgm:prSet presAssocID="{22E5C6F6-5932-451B-BC64-840485FF23C7}" presName="linNode" presStyleCnt="0"/>
      <dgm:spPr/>
    </dgm:pt>
    <dgm:pt modelId="{801D4FF1-B235-4D58-A2AB-25056AC063F3}" type="pres">
      <dgm:prSet presAssocID="{22E5C6F6-5932-451B-BC64-840485FF23C7}" presName="parentShp" presStyleLbl="node1" presStyleIdx="3" presStyleCnt="4" custScaleX="121893">
        <dgm:presLayoutVars>
          <dgm:bulletEnabled val="1"/>
        </dgm:presLayoutVars>
      </dgm:prSet>
      <dgm:spPr/>
    </dgm:pt>
    <dgm:pt modelId="{4D3B83A3-9F8C-4B1A-9272-8B9B43AB1755}" type="pres">
      <dgm:prSet presAssocID="{22E5C6F6-5932-451B-BC64-840485FF23C7}" presName="childShp" presStyleLbl="bgAccFollowNode1" presStyleIdx="3" presStyleCnt="4">
        <dgm:presLayoutVars>
          <dgm:bulletEnabled val="1"/>
        </dgm:presLayoutVars>
      </dgm:prSet>
      <dgm:spPr/>
    </dgm:pt>
  </dgm:ptLst>
  <dgm:cxnLst>
    <dgm:cxn modelId="{1CE3460B-E8D2-4DE2-8863-5EB1166CB04A}" type="presOf" srcId="{5E60F924-CD65-47B9-A0AD-4633B63196EB}" destId="{404A7167-7D7B-4154-AC88-5B7589FE26BE}" srcOrd="0" destOrd="0" presId="urn:microsoft.com/office/officeart/2005/8/layout/vList6"/>
    <dgm:cxn modelId="{9F3DB164-1280-41DF-B309-EA9105386B11}" srcId="{5E60F924-CD65-47B9-A0AD-4633B63196EB}" destId="{22E5C6F6-5932-451B-BC64-840485FF23C7}" srcOrd="3" destOrd="0" parTransId="{476A68D0-5034-4164-B2BD-0CC7E2DA8CF1}" sibTransId="{E1DB164E-73F1-4747-A0A0-A3658316A42D}"/>
    <dgm:cxn modelId="{6812E26F-A22C-4C23-94D9-C74B16B7C5CA}" type="presOf" srcId="{D3AAF6DD-ECCC-4E30-8744-4F28884AC9F1}" destId="{C6A86999-ADFA-4411-A75A-C354121E88C0}" srcOrd="0" destOrd="0" presId="urn:microsoft.com/office/officeart/2005/8/layout/vList6"/>
    <dgm:cxn modelId="{79678F56-4FC0-4040-A81A-85629A0D0378}" srcId="{4F12A077-88C7-43F2-A714-D0DBC12F9AD9}" destId="{D3AAF6DD-ECCC-4E30-8744-4F28884AC9F1}" srcOrd="0" destOrd="0" parTransId="{6A84AB92-80B8-4A39-9027-81B7AA2184EF}" sibTransId="{340BE4A5-5832-4A79-9661-1358414D6523}"/>
    <dgm:cxn modelId="{83891C7A-6566-47D5-941A-242588FFD71A}" type="presOf" srcId="{C2F34285-FCF4-43E2-8F7C-0905AB516AAC}" destId="{715E166D-BAEC-4113-8AD8-9547AF58BCAC}" srcOrd="0" destOrd="0" presId="urn:microsoft.com/office/officeart/2005/8/layout/vList6"/>
    <dgm:cxn modelId="{038875A0-6932-4E26-A5BA-4716B929063A}" srcId="{5E60F924-CD65-47B9-A0AD-4633B63196EB}" destId="{4B31DB68-9D40-4C61-8B3D-F9B1FC500505}" srcOrd="1" destOrd="0" parTransId="{A9021B53-B7C2-40D2-899B-453669F51996}" sibTransId="{3CD7D8D6-37D9-410C-ABB6-0434609977AE}"/>
    <dgm:cxn modelId="{027511A6-AB65-4636-96F3-9EAFF5EFAC1F}" srcId="{5E60F924-CD65-47B9-A0AD-4633B63196EB}" destId="{4F12A077-88C7-43F2-A714-D0DBC12F9AD9}" srcOrd="0" destOrd="0" parTransId="{FD0AA48F-A92D-4C3C-A91A-9BD22399AD30}" sibTransId="{AF0A9141-AC44-42F2-A5A2-959F70EAFD69}"/>
    <dgm:cxn modelId="{8FFFE7B8-161A-4C58-AE19-417A84DA9B28}" type="presOf" srcId="{124C2504-CDA8-4A09-94DB-F08831D1DA6F}" destId="{BD520D4C-EF88-43FE-8A78-D32ED98B9C85}" srcOrd="0" destOrd="0" presId="urn:microsoft.com/office/officeart/2005/8/layout/vList6"/>
    <dgm:cxn modelId="{AE0542BC-6275-4EB9-9837-C3AE47658BE2}" type="presOf" srcId="{ED45AE99-04BB-40C7-94A9-31BD82AE600A}" destId="{4D3B83A3-9F8C-4B1A-9272-8B9B43AB1755}" srcOrd="0" destOrd="0" presId="urn:microsoft.com/office/officeart/2005/8/layout/vList6"/>
    <dgm:cxn modelId="{AD4ADCD7-4BC2-47B7-B70F-78DDC4A97E4D}" type="presOf" srcId="{C571C601-AE5D-4EB4-9E24-FE5BDE20DE07}" destId="{6CA6B9E3-AA9B-4331-B8C2-9B252D7A95C9}" srcOrd="0" destOrd="0" presId="urn:microsoft.com/office/officeart/2005/8/layout/vList6"/>
    <dgm:cxn modelId="{550C65DB-6AFB-43AF-9E57-FD9CB5AA8B3C}" srcId="{22E5C6F6-5932-451B-BC64-840485FF23C7}" destId="{ED45AE99-04BB-40C7-94A9-31BD82AE600A}" srcOrd="0" destOrd="0" parTransId="{0E7F4944-E92D-438F-B052-7EFB3995C0B9}" sibTransId="{1A4D1931-0785-47B5-B615-97C29DAD9F41}"/>
    <dgm:cxn modelId="{6B62C2E0-FA16-4036-A7AE-C6F855AF11A9}" srcId="{124C2504-CDA8-4A09-94DB-F08831D1DA6F}" destId="{C571C601-AE5D-4EB4-9E24-FE5BDE20DE07}" srcOrd="0" destOrd="0" parTransId="{A693196B-BB65-4474-B4BC-829C310DE5C7}" sibTransId="{57844A6E-B737-4B71-BA62-A644D43FC25C}"/>
    <dgm:cxn modelId="{D831D2E2-34AA-4226-AE60-784F9D727B7F}" srcId="{4B31DB68-9D40-4C61-8B3D-F9B1FC500505}" destId="{C2F34285-FCF4-43E2-8F7C-0905AB516AAC}" srcOrd="0" destOrd="0" parTransId="{DC802644-1BD5-47B6-B2E6-8309E784275A}" sibTransId="{5CEA1B44-30BD-43A0-8F0C-50F6EE1BA4CD}"/>
    <dgm:cxn modelId="{60664DE5-B9D9-447C-92A9-833A633297A3}" type="presOf" srcId="{4F12A077-88C7-43F2-A714-D0DBC12F9AD9}" destId="{9C7991A9-FD92-4563-9C93-8C147A1695E6}" srcOrd="0" destOrd="0" presId="urn:microsoft.com/office/officeart/2005/8/layout/vList6"/>
    <dgm:cxn modelId="{BE8FCCE6-FF20-441C-8F43-0567F5AAB182}" srcId="{5E60F924-CD65-47B9-A0AD-4633B63196EB}" destId="{124C2504-CDA8-4A09-94DB-F08831D1DA6F}" srcOrd="2" destOrd="0" parTransId="{29D4CF85-74B0-463C-97F9-0B26155E18D2}" sibTransId="{52D2608A-D23E-40A9-B664-7EEB16833EA4}"/>
    <dgm:cxn modelId="{779615E7-265F-4A9C-B738-63744E293CE5}" type="presOf" srcId="{4B31DB68-9D40-4C61-8B3D-F9B1FC500505}" destId="{4576F0BC-0E8E-4595-AD2B-DD7D78E6B066}" srcOrd="0" destOrd="0" presId="urn:microsoft.com/office/officeart/2005/8/layout/vList6"/>
    <dgm:cxn modelId="{48E37EF6-1A15-4E9C-A325-A77F699204A9}" type="presOf" srcId="{22E5C6F6-5932-451B-BC64-840485FF23C7}" destId="{801D4FF1-B235-4D58-A2AB-25056AC063F3}" srcOrd="0" destOrd="0" presId="urn:microsoft.com/office/officeart/2005/8/layout/vList6"/>
    <dgm:cxn modelId="{0CBF3CA5-15A5-408C-8AD2-05EDF5E28FF0}" type="presParOf" srcId="{404A7167-7D7B-4154-AC88-5B7589FE26BE}" destId="{57768E30-0AA1-4728-B160-1AC6C77D5758}" srcOrd="0" destOrd="0" presId="urn:microsoft.com/office/officeart/2005/8/layout/vList6"/>
    <dgm:cxn modelId="{4FCF9055-A39A-431C-AF2A-1B57927A6638}" type="presParOf" srcId="{57768E30-0AA1-4728-B160-1AC6C77D5758}" destId="{9C7991A9-FD92-4563-9C93-8C147A1695E6}" srcOrd="0" destOrd="0" presId="urn:microsoft.com/office/officeart/2005/8/layout/vList6"/>
    <dgm:cxn modelId="{3888695D-133C-4348-86DE-F1195A4F913C}" type="presParOf" srcId="{57768E30-0AA1-4728-B160-1AC6C77D5758}" destId="{C6A86999-ADFA-4411-A75A-C354121E88C0}" srcOrd="1" destOrd="0" presId="urn:microsoft.com/office/officeart/2005/8/layout/vList6"/>
    <dgm:cxn modelId="{F773B075-BB82-4DD1-8833-E2C02726D612}" type="presParOf" srcId="{404A7167-7D7B-4154-AC88-5B7589FE26BE}" destId="{8F380D8D-0672-44A3-8DDE-95C346F6D712}" srcOrd="1" destOrd="0" presId="urn:microsoft.com/office/officeart/2005/8/layout/vList6"/>
    <dgm:cxn modelId="{C1F3AC61-8B2B-42DB-9272-0BC4C7201DB8}" type="presParOf" srcId="{404A7167-7D7B-4154-AC88-5B7589FE26BE}" destId="{83966BB1-CBA5-4535-B2B7-209F57A64113}" srcOrd="2" destOrd="0" presId="urn:microsoft.com/office/officeart/2005/8/layout/vList6"/>
    <dgm:cxn modelId="{D29E4C97-EBDB-4726-8432-92A4EC115B31}" type="presParOf" srcId="{83966BB1-CBA5-4535-B2B7-209F57A64113}" destId="{4576F0BC-0E8E-4595-AD2B-DD7D78E6B066}" srcOrd="0" destOrd="0" presId="urn:microsoft.com/office/officeart/2005/8/layout/vList6"/>
    <dgm:cxn modelId="{53A8B425-7179-40B2-B5A1-E211358B9CC8}" type="presParOf" srcId="{83966BB1-CBA5-4535-B2B7-209F57A64113}" destId="{715E166D-BAEC-4113-8AD8-9547AF58BCAC}" srcOrd="1" destOrd="0" presId="urn:microsoft.com/office/officeart/2005/8/layout/vList6"/>
    <dgm:cxn modelId="{6D52DA0B-7890-4A76-898B-8CFABC10CC18}" type="presParOf" srcId="{404A7167-7D7B-4154-AC88-5B7589FE26BE}" destId="{DDD590DF-A829-45F4-AEEA-B4DCD47A815B}" srcOrd="3" destOrd="0" presId="urn:microsoft.com/office/officeart/2005/8/layout/vList6"/>
    <dgm:cxn modelId="{51534D1A-D983-42C1-BCBF-2C9C5CCA8A7B}" type="presParOf" srcId="{404A7167-7D7B-4154-AC88-5B7589FE26BE}" destId="{4FCD5063-EF48-41EB-A9A0-6A31411A22C2}" srcOrd="4" destOrd="0" presId="urn:microsoft.com/office/officeart/2005/8/layout/vList6"/>
    <dgm:cxn modelId="{3F3BC144-FDE3-4846-9375-5F20234256EC}" type="presParOf" srcId="{4FCD5063-EF48-41EB-A9A0-6A31411A22C2}" destId="{BD520D4C-EF88-43FE-8A78-D32ED98B9C85}" srcOrd="0" destOrd="0" presId="urn:microsoft.com/office/officeart/2005/8/layout/vList6"/>
    <dgm:cxn modelId="{87A6A181-94AC-4014-A7DB-8E44F1B06143}" type="presParOf" srcId="{4FCD5063-EF48-41EB-A9A0-6A31411A22C2}" destId="{6CA6B9E3-AA9B-4331-B8C2-9B252D7A95C9}" srcOrd="1" destOrd="0" presId="urn:microsoft.com/office/officeart/2005/8/layout/vList6"/>
    <dgm:cxn modelId="{4E22CE1A-ADDE-4318-A378-2DA76F4043DE}" type="presParOf" srcId="{404A7167-7D7B-4154-AC88-5B7589FE26BE}" destId="{8727E72F-F3C9-4E90-AF14-B5D4EAE0915E}" srcOrd="5" destOrd="0" presId="urn:microsoft.com/office/officeart/2005/8/layout/vList6"/>
    <dgm:cxn modelId="{3F0CC09A-C7E7-44C2-AF0A-99D404F23204}" type="presParOf" srcId="{404A7167-7D7B-4154-AC88-5B7589FE26BE}" destId="{63279B81-2BC1-44DD-9C74-E57BE2FDE41B}" srcOrd="6" destOrd="0" presId="urn:microsoft.com/office/officeart/2005/8/layout/vList6"/>
    <dgm:cxn modelId="{36D97022-254F-4921-B54B-29B9DB68E783}" type="presParOf" srcId="{63279B81-2BC1-44DD-9C74-E57BE2FDE41B}" destId="{801D4FF1-B235-4D58-A2AB-25056AC063F3}" srcOrd="0" destOrd="0" presId="urn:microsoft.com/office/officeart/2005/8/layout/vList6"/>
    <dgm:cxn modelId="{3545AE02-E171-4C3C-AE8D-F1F1BE336E20}" type="presParOf" srcId="{63279B81-2BC1-44DD-9C74-E57BE2FDE41B}" destId="{4D3B83A3-9F8C-4B1A-9272-8B9B43AB175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86999-ADFA-4411-A75A-C354121E88C0}">
      <dsp:nvSpPr>
        <dsp:cNvPr id="0" name=""/>
        <dsp:cNvSpPr/>
      </dsp:nvSpPr>
      <dsp:spPr>
        <a:xfrm>
          <a:off x="4686833" y="1343"/>
          <a:ext cx="5828764" cy="1065953"/>
        </a:xfrm>
        <a:prstGeom prst="rightArrow">
          <a:avLst>
            <a:gd name="adj1" fmla="val 75000"/>
            <a:gd name="adj2" fmla="val 50000"/>
          </a:avLst>
        </a:prstGeom>
        <a:solidFill>
          <a:srgbClr val="FFFFFF">
            <a:alpha val="89804"/>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285750" lvl="1" indent="-285750" algn="r" defTabSz="1689100">
            <a:lnSpc>
              <a:spcPct val="90000"/>
            </a:lnSpc>
            <a:spcBef>
              <a:spcPct val="0"/>
            </a:spcBef>
            <a:spcAft>
              <a:spcPct val="15000"/>
            </a:spcAft>
            <a:buNone/>
          </a:pPr>
          <a:r>
            <a:rPr lang="en-US" sz="3800" kern="1200" dirty="0"/>
            <a:t>Everyone can “see” it</a:t>
          </a:r>
        </a:p>
      </dsp:txBody>
      <dsp:txXfrm>
        <a:off x="4686833" y="134587"/>
        <a:ext cx="5429032" cy="799465"/>
      </dsp:txXfrm>
    </dsp:sp>
    <dsp:sp modelId="{9C7991A9-FD92-4563-9C93-8C147A1695E6}">
      <dsp:nvSpPr>
        <dsp:cNvPr id="0" name=""/>
        <dsp:cNvSpPr/>
      </dsp:nvSpPr>
      <dsp:spPr>
        <a:xfrm>
          <a:off x="2916" y="1343"/>
          <a:ext cx="4681002" cy="1065953"/>
        </a:xfrm>
        <a:prstGeom prst="roundRect">
          <a:avLst/>
        </a:prstGeom>
        <a:solidFill>
          <a:srgbClr val="3C4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rgbClr val="FFFFFF"/>
              </a:solidFill>
            </a:rPr>
            <a:t>Perceivable</a:t>
          </a:r>
        </a:p>
      </dsp:txBody>
      <dsp:txXfrm>
        <a:off x="54952" y="53379"/>
        <a:ext cx="4576930" cy="961881"/>
      </dsp:txXfrm>
    </dsp:sp>
    <dsp:sp modelId="{715E166D-BAEC-4113-8AD8-9547AF58BCAC}">
      <dsp:nvSpPr>
        <dsp:cNvPr id="0" name=""/>
        <dsp:cNvSpPr/>
      </dsp:nvSpPr>
      <dsp:spPr>
        <a:xfrm>
          <a:off x="4674353" y="1173892"/>
          <a:ext cx="5841087" cy="1065953"/>
        </a:xfrm>
        <a:prstGeom prst="rightArrow">
          <a:avLst>
            <a:gd name="adj1" fmla="val 75000"/>
            <a:gd name="adj2" fmla="val 50000"/>
          </a:avLst>
        </a:prstGeom>
        <a:solidFill>
          <a:srgbClr val="FFFFFF">
            <a:alpha val="90000"/>
          </a:srgbClr>
        </a:solidFill>
        <a:ln w="12700" cap="flat" cmpd="sng" algn="ctr">
          <a:solidFill>
            <a:schemeClr val="accent4">
              <a:tint val="40000"/>
              <a:alpha val="90000"/>
              <a:hueOff val="1096393"/>
              <a:satOff val="24403"/>
              <a:lumOff val="23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285750" lvl="1" indent="-285750" algn="r" defTabSz="1689100">
            <a:lnSpc>
              <a:spcPct val="90000"/>
            </a:lnSpc>
            <a:spcBef>
              <a:spcPct val="0"/>
            </a:spcBef>
            <a:spcAft>
              <a:spcPct val="15000"/>
            </a:spcAft>
            <a:buNone/>
          </a:pPr>
          <a:r>
            <a:rPr lang="en-US" sz="3800" kern="1200" dirty="0"/>
            <a:t>Everyone can operate it</a:t>
          </a:r>
        </a:p>
      </dsp:txBody>
      <dsp:txXfrm>
        <a:off x="4674353" y="1307136"/>
        <a:ext cx="5441355" cy="799465"/>
      </dsp:txXfrm>
    </dsp:sp>
    <dsp:sp modelId="{4576F0BC-0E8E-4595-AD2B-DD7D78E6B066}">
      <dsp:nvSpPr>
        <dsp:cNvPr id="0" name=""/>
        <dsp:cNvSpPr/>
      </dsp:nvSpPr>
      <dsp:spPr>
        <a:xfrm>
          <a:off x="159" y="1173892"/>
          <a:ext cx="4674193" cy="1065953"/>
        </a:xfrm>
        <a:prstGeom prst="roundRect">
          <a:avLst/>
        </a:prstGeom>
        <a:solidFill>
          <a:srgbClr val="F013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Operable</a:t>
          </a:r>
        </a:p>
      </dsp:txBody>
      <dsp:txXfrm>
        <a:off x="52195" y="1225928"/>
        <a:ext cx="4570121" cy="961881"/>
      </dsp:txXfrm>
    </dsp:sp>
    <dsp:sp modelId="{6CA6B9E3-AA9B-4331-B8C2-9B252D7A95C9}">
      <dsp:nvSpPr>
        <dsp:cNvPr id="0" name=""/>
        <dsp:cNvSpPr/>
      </dsp:nvSpPr>
      <dsp:spPr>
        <a:xfrm>
          <a:off x="4696086" y="2346441"/>
          <a:ext cx="5816441" cy="1065953"/>
        </a:xfrm>
        <a:prstGeom prst="rightArrow">
          <a:avLst>
            <a:gd name="adj1" fmla="val 75000"/>
            <a:gd name="adj2" fmla="val 50000"/>
          </a:avLst>
        </a:prstGeom>
        <a:solidFill>
          <a:srgbClr val="FFFFFF">
            <a:alpha val="90000"/>
          </a:srgbClr>
        </a:solidFill>
        <a:ln w="12700" cap="flat" cmpd="sng" algn="ctr">
          <a:solidFill>
            <a:schemeClr val="accent4">
              <a:tint val="40000"/>
              <a:alpha val="90000"/>
              <a:hueOff val="2192787"/>
              <a:satOff val="48806"/>
              <a:lumOff val="4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285750" lvl="1" indent="-285750" algn="r" defTabSz="1689100">
            <a:lnSpc>
              <a:spcPct val="90000"/>
            </a:lnSpc>
            <a:spcBef>
              <a:spcPct val="0"/>
            </a:spcBef>
            <a:spcAft>
              <a:spcPct val="15000"/>
            </a:spcAft>
            <a:buNone/>
          </a:pPr>
          <a:r>
            <a:rPr lang="en-US" sz="3800" kern="1200" dirty="0"/>
            <a:t>Everyone can understand it</a:t>
          </a:r>
        </a:p>
      </dsp:txBody>
      <dsp:txXfrm>
        <a:off x="4696086" y="2479685"/>
        <a:ext cx="5416709" cy="799465"/>
      </dsp:txXfrm>
    </dsp:sp>
    <dsp:sp modelId="{BD520D4C-EF88-43FE-8A78-D32ED98B9C85}">
      <dsp:nvSpPr>
        <dsp:cNvPr id="0" name=""/>
        <dsp:cNvSpPr/>
      </dsp:nvSpPr>
      <dsp:spPr>
        <a:xfrm>
          <a:off x="0" y="2346441"/>
          <a:ext cx="4693015" cy="1065953"/>
        </a:xfrm>
        <a:prstGeom prst="roundRect">
          <a:avLst/>
        </a:prstGeom>
        <a:solidFill>
          <a:srgbClr val="0E38B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Understandable</a:t>
          </a:r>
        </a:p>
      </dsp:txBody>
      <dsp:txXfrm>
        <a:off x="52036" y="2398477"/>
        <a:ext cx="4588943" cy="961881"/>
      </dsp:txXfrm>
    </dsp:sp>
    <dsp:sp modelId="{4D3B83A3-9F8C-4B1A-9272-8B9B43AB1755}">
      <dsp:nvSpPr>
        <dsp:cNvPr id="0" name=""/>
        <dsp:cNvSpPr/>
      </dsp:nvSpPr>
      <dsp:spPr>
        <a:xfrm>
          <a:off x="4714589" y="3518990"/>
          <a:ext cx="5797956" cy="1065953"/>
        </a:xfrm>
        <a:prstGeom prst="rightArrow">
          <a:avLst>
            <a:gd name="adj1" fmla="val 75000"/>
            <a:gd name="adj2" fmla="val 50000"/>
          </a:avLst>
        </a:prstGeom>
        <a:solidFill>
          <a:srgbClr val="FFFFFF">
            <a:alpha val="90000"/>
          </a:srgbClr>
        </a:solidFill>
        <a:ln w="12700" cap="flat" cmpd="sng" algn="ctr">
          <a:solidFill>
            <a:schemeClr val="accent4">
              <a:tint val="40000"/>
              <a:alpha val="90000"/>
              <a:hueOff val="3289180"/>
              <a:satOff val="73209"/>
              <a:lumOff val="71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285750" lvl="1" indent="-285750" algn="r" defTabSz="1689100">
            <a:lnSpc>
              <a:spcPct val="90000"/>
            </a:lnSpc>
            <a:spcBef>
              <a:spcPct val="0"/>
            </a:spcBef>
            <a:spcAft>
              <a:spcPct val="15000"/>
            </a:spcAft>
            <a:buNone/>
          </a:pPr>
          <a:r>
            <a:rPr lang="en-US" sz="3800" kern="1200" dirty="0"/>
            <a:t> All devices can use it</a:t>
          </a:r>
        </a:p>
      </dsp:txBody>
      <dsp:txXfrm>
        <a:off x="4714589" y="3652234"/>
        <a:ext cx="5398224" cy="799465"/>
      </dsp:txXfrm>
    </dsp:sp>
    <dsp:sp modelId="{801D4FF1-B235-4D58-A2AB-25056AC063F3}">
      <dsp:nvSpPr>
        <dsp:cNvPr id="0" name=""/>
        <dsp:cNvSpPr/>
      </dsp:nvSpPr>
      <dsp:spPr>
        <a:xfrm>
          <a:off x="3053" y="3518990"/>
          <a:ext cx="4711535" cy="1065953"/>
        </a:xfrm>
        <a:prstGeom prst="roundRect">
          <a:avLst/>
        </a:prstGeom>
        <a:solidFill>
          <a:srgbClr val="66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Robust</a:t>
          </a:r>
        </a:p>
      </dsp:txBody>
      <dsp:txXfrm>
        <a:off x="55089" y="3571026"/>
        <a:ext cx="4607463" cy="96188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974621D-14E7-7049-89CA-B3ABDF861284}" type="datetimeFigureOut">
              <a:rPr lang="en-US" smtClean="0"/>
              <a:t>11/17/2017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56E19E-EAF2-A745-A92B-ACE5D512D0B3}"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3.org/TR/UNDERSTANDING-WCAG2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w3.org/TR/WCAG20-TECH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3.org/community/wai-engage/wiki/Accessibility_Responsibility_Breakdow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html5accessibility.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goals today are to:</a:t>
            </a:r>
          </a:p>
          <a:p>
            <a:pPr marL="171450" indent="-171450">
              <a:buFontTx/>
              <a:buChar char="-"/>
            </a:pPr>
            <a:r>
              <a:rPr lang="en-US" dirty="0"/>
              <a:t>Ability Awareness </a:t>
            </a:r>
          </a:p>
          <a:p>
            <a:pPr marL="171450" indent="-171450">
              <a:buFontTx/>
              <a:buChar char="-"/>
            </a:pPr>
            <a:r>
              <a:rPr lang="en-US" dirty="0"/>
              <a:t>Guidelines and Roles</a:t>
            </a:r>
          </a:p>
          <a:p>
            <a:pPr marL="171450" indent="-171450">
              <a:buFontTx/>
              <a:buChar char="-"/>
            </a:pPr>
            <a:r>
              <a:rPr lang="en-US" dirty="0"/>
              <a:t>Accessible Digital Content</a:t>
            </a:r>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2</a:t>
            </a:fld>
            <a:endParaRPr lang="en-US" altLang="en-US"/>
          </a:p>
        </p:txBody>
      </p:sp>
    </p:spTree>
    <p:extLst>
      <p:ext uri="{BB962C8B-B14F-4D97-AF65-F5344CB8AC3E}">
        <p14:creationId xmlns:p14="http://schemas.microsoft.com/office/powerpoint/2010/main" val="2308665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13</a:t>
            </a:fld>
            <a:endParaRPr lang="en-US"/>
          </a:p>
        </p:txBody>
      </p:sp>
    </p:spTree>
    <p:extLst>
      <p:ext uri="{BB962C8B-B14F-4D97-AF65-F5344CB8AC3E}">
        <p14:creationId xmlns:p14="http://schemas.microsoft.com/office/powerpoint/2010/main" val="3218083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14</a:t>
            </a:fld>
            <a:endParaRPr lang="en-US" altLang="en-US"/>
          </a:p>
        </p:txBody>
      </p:sp>
    </p:spTree>
    <p:extLst>
      <p:ext uri="{BB962C8B-B14F-4D97-AF65-F5344CB8AC3E}">
        <p14:creationId xmlns:p14="http://schemas.microsoft.com/office/powerpoint/2010/main" val="3567293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increase in digital accessibility lawsuits in the US in 2016 affecting nearly every industry quote from Seyfarth Shaw</a:t>
            </a:r>
          </a:p>
        </p:txBody>
      </p:sp>
      <p:sp>
        <p:nvSpPr>
          <p:cNvPr id="4" name="Slide Number Placeholder 3"/>
          <p:cNvSpPr>
            <a:spLocks noGrp="1"/>
          </p:cNvSpPr>
          <p:nvPr>
            <p:ph type="sldNum" sz="quarter" idx="10"/>
          </p:nvPr>
        </p:nvSpPr>
        <p:spPr/>
        <p:txBody>
          <a:bodyPr/>
          <a:lstStyle/>
          <a:p>
            <a:fld id="{6556E19E-EAF2-A745-A92B-ACE5D512D0B3}" type="slidenum">
              <a:rPr lang="en-US" smtClean="0"/>
              <a:t>15</a:t>
            </a:fld>
            <a:endParaRPr lang="en-US"/>
          </a:p>
        </p:txBody>
      </p:sp>
    </p:spTree>
    <p:extLst>
      <p:ext uri="{BB962C8B-B14F-4D97-AF65-F5344CB8AC3E}">
        <p14:creationId xmlns:p14="http://schemas.microsoft.com/office/powerpoint/2010/main" val="1912245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 the major milestones for HTML, WCAG, CSS and ARIA. </a:t>
            </a:r>
          </a:p>
        </p:txBody>
      </p:sp>
      <p:sp>
        <p:nvSpPr>
          <p:cNvPr id="4" name="Slide Number Placeholder 3"/>
          <p:cNvSpPr>
            <a:spLocks noGrp="1"/>
          </p:cNvSpPr>
          <p:nvPr>
            <p:ph type="sldNum" sz="quarter" idx="10"/>
          </p:nvPr>
        </p:nvSpPr>
        <p:spPr/>
        <p:txBody>
          <a:bodyPr/>
          <a:lstStyle/>
          <a:p>
            <a:fld id="{6556E19E-EAF2-A745-A92B-ACE5D512D0B3}" type="slidenum">
              <a:rPr lang="en-US" smtClean="0"/>
              <a:t>16</a:t>
            </a:fld>
            <a:endParaRPr lang="en-US"/>
          </a:p>
        </p:txBody>
      </p:sp>
    </p:spTree>
    <p:extLst>
      <p:ext uri="{BB962C8B-B14F-4D97-AF65-F5344CB8AC3E}">
        <p14:creationId xmlns:p14="http://schemas.microsoft.com/office/powerpoint/2010/main" val="130596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solidFill>
                  <a:schemeClr val="tx1"/>
                </a:solidFill>
              </a:rPr>
              <a:t>https://www.w3.org/WAI/WCAG20/quickref/</a:t>
            </a:r>
          </a:p>
          <a:p>
            <a:endParaRPr lang="en-US" dirty="0">
              <a:solidFill>
                <a:schemeClr val="tx1"/>
              </a:solidFill>
            </a:endParaRPr>
          </a:p>
          <a:p>
            <a:r>
              <a:rPr lang="en-US" dirty="0">
                <a:solidFill>
                  <a:schemeClr val="tx1"/>
                </a:solidFill>
              </a:rPr>
              <a:t>WCAG 2.0 is the current recommended standard for TAMU. There are 12 guidelines</a:t>
            </a:r>
            <a:r>
              <a:rPr lang="en-US" baseline="0" dirty="0">
                <a:solidFill>
                  <a:schemeClr val="tx1"/>
                </a:solidFill>
              </a:rPr>
              <a:t> under </a:t>
            </a:r>
            <a:r>
              <a:rPr lang="en-US" dirty="0">
                <a:solidFill>
                  <a:schemeClr val="tx1"/>
                </a:solidFill>
              </a:rPr>
              <a:t>four principles (high level):</a:t>
            </a:r>
          </a:p>
          <a:p>
            <a:pPr lvl="0"/>
            <a:r>
              <a:rPr lang="en-US" sz="1200" kern="1200" dirty="0">
                <a:solidFill>
                  <a:schemeClr val="tx1"/>
                </a:solidFill>
                <a:effectLst/>
                <a:latin typeface="+mn-lt"/>
                <a:ea typeface="MS PGothic" panose="020B0600070205080204" pitchFamily="34" charset="-128"/>
                <a:cs typeface="ＭＳ Ｐゴシック" pitchFamily="-65" charset="-128"/>
              </a:rPr>
              <a:t>62 specific success criteria</a:t>
            </a:r>
          </a:p>
          <a:p>
            <a:pPr lvl="1"/>
            <a:r>
              <a:rPr lang="en-US" sz="1200" kern="1200" dirty="0">
                <a:solidFill>
                  <a:schemeClr val="tx1"/>
                </a:solidFill>
                <a:effectLst/>
                <a:latin typeface="+mn-lt"/>
                <a:ea typeface="MS PGothic" panose="020B0600070205080204" pitchFamily="34" charset="-128"/>
                <a:cs typeface="+mn-cs"/>
              </a:rPr>
              <a:t>Level A — 26 success criteria</a:t>
            </a:r>
          </a:p>
          <a:p>
            <a:pPr lvl="1"/>
            <a:r>
              <a:rPr lang="en-US" sz="1200" kern="1200" dirty="0">
                <a:solidFill>
                  <a:schemeClr val="tx1"/>
                </a:solidFill>
                <a:effectLst/>
                <a:latin typeface="+mn-lt"/>
                <a:ea typeface="MS PGothic" panose="020B0600070205080204" pitchFamily="34" charset="-128"/>
                <a:cs typeface="+mn-cs"/>
              </a:rPr>
              <a:t>Level AA — 13 success criteria</a:t>
            </a:r>
          </a:p>
          <a:p>
            <a:pPr lvl="1"/>
            <a:r>
              <a:rPr lang="en-US" sz="1200" kern="1200" dirty="0">
                <a:solidFill>
                  <a:schemeClr val="tx1"/>
                </a:solidFill>
                <a:effectLst/>
                <a:latin typeface="+mn-lt"/>
                <a:ea typeface="MS PGothic" panose="020B0600070205080204" pitchFamily="34" charset="-128"/>
                <a:cs typeface="+mn-cs"/>
              </a:rPr>
              <a:t>Level AAA — 23 success criteria</a:t>
            </a:r>
          </a:p>
          <a:p>
            <a:endParaRPr lang="en-US" dirty="0">
              <a:solidFill>
                <a:schemeClr val="tx1"/>
              </a:solidFill>
            </a:endParaRPr>
          </a:p>
          <a:p>
            <a:r>
              <a:rPr lang="en-US" b="1" dirty="0"/>
              <a:t>Perceivable – can everyone “see” this?</a:t>
            </a:r>
          </a:p>
          <a:p>
            <a:pPr marL="174708" indent="-174708">
              <a:buFont typeface="Arial" panose="020B0604020202020204" pitchFamily="34" charset="0"/>
              <a:buChar char="•"/>
            </a:pPr>
            <a:r>
              <a:rPr lang="en-US" dirty="0"/>
              <a:t>Provide captions and other alternatives for multimedia.</a:t>
            </a:r>
          </a:p>
          <a:p>
            <a:pPr marL="174708" indent="-174708">
              <a:buFont typeface="Arial" panose="020B0604020202020204" pitchFamily="34" charset="0"/>
              <a:buChar char="•"/>
            </a:pPr>
            <a:r>
              <a:rPr lang="en-US" dirty="0"/>
              <a:t>Provide text alternatives for non-text content.</a:t>
            </a:r>
          </a:p>
          <a:p>
            <a:endParaRPr lang="en-US" b="1" dirty="0"/>
          </a:p>
          <a:p>
            <a:r>
              <a:rPr lang="en-US" b="1" dirty="0"/>
              <a:t>Operable – can everyone operate this?</a:t>
            </a:r>
          </a:p>
          <a:p>
            <a:pPr marL="174708" indent="-174708">
              <a:buFont typeface="Arial" panose="020B0604020202020204" pitchFamily="34" charset="0"/>
              <a:buChar char="•"/>
            </a:pPr>
            <a:r>
              <a:rPr lang="en-US" dirty="0"/>
              <a:t>Make all functionality available from a keyboard.</a:t>
            </a:r>
          </a:p>
          <a:p>
            <a:pPr marL="174708" indent="-174708">
              <a:buFont typeface="Arial" panose="020B0604020202020204" pitchFamily="34" charset="0"/>
              <a:buChar char="•"/>
            </a:pPr>
            <a:r>
              <a:rPr lang="en-US" dirty="0"/>
              <a:t>Help users navigate and find content.</a:t>
            </a:r>
          </a:p>
          <a:p>
            <a:endParaRPr lang="en-US" b="1" dirty="0"/>
          </a:p>
          <a:p>
            <a:r>
              <a:rPr lang="en-US" b="1" dirty="0"/>
              <a:t>Understandable – can everyone understand this?</a:t>
            </a:r>
          </a:p>
          <a:p>
            <a:pPr marL="174708" indent="-174708">
              <a:buFont typeface="Arial" panose="020B0604020202020204" pitchFamily="34" charset="0"/>
              <a:buChar char="•"/>
            </a:pPr>
            <a:r>
              <a:rPr lang="en-US" dirty="0"/>
              <a:t>Make text readable and understandable.</a:t>
            </a:r>
          </a:p>
          <a:p>
            <a:pPr marL="174708" indent="-174708">
              <a:buFont typeface="Arial" panose="020B0604020202020204" pitchFamily="34" charset="0"/>
              <a:buChar char="•"/>
            </a:pPr>
            <a:r>
              <a:rPr lang="en-US" dirty="0"/>
              <a:t>Help users avoid and correct mistakes.</a:t>
            </a:r>
          </a:p>
          <a:p>
            <a:endParaRPr lang="en-US" b="1" dirty="0"/>
          </a:p>
          <a:p>
            <a:r>
              <a:rPr lang="en-US" b="1" dirty="0"/>
              <a:t>Robust – can all devices use this?</a:t>
            </a:r>
          </a:p>
          <a:p>
            <a:pPr marL="174708" indent="-174708">
              <a:buFont typeface="Arial" panose="020B0604020202020204" pitchFamily="34" charset="0"/>
              <a:buChar char="•"/>
            </a:pPr>
            <a:r>
              <a:rPr lang="en-US" dirty="0"/>
              <a:t>Maximize compatibility with current and future user tools.</a:t>
            </a:r>
          </a:p>
          <a:p>
            <a:pPr marL="174708" indent="-174708">
              <a:buFont typeface="Arial" panose="020B0604020202020204" pitchFamily="34" charset="0"/>
              <a:buChar char="•"/>
            </a:pPr>
            <a:r>
              <a:rPr lang="en-US" dirty="0"/>
              <a:t>Write good code.</a:t>
            </a:r>
          </a:p>
          <a:p>
            <a:endParaRPr lang="en-US" dirty="0"/>
          </a:p>
        </p:txBody>
      </p:sp>
      <p:sp>
        <p:nvSpPr>
          <p:cNvPr id="4" name="Slide Number Placeholder 3"/>
          <p:cNvSpPr>
            <a:spLocks noGrp="1"/>
          </p:cNvSpPr>
          <p:nvPr>
            <p:ph type="sldNum" sz="quarter" idx="10"/>
          </p:nvPr>
        </p:nvSpPr>
        <p:spPr/>
        <p:txBody>
          <a:bodyPr/>
          <a:lstStyle/>
          <a:p>
            <a:pPr>
              <a:defRPr/>
            </a:pPr>
            <a:fld id="{7D233FE8-312C-441F-999A-062E581AFEDD}" type="slidenum">
              <a:rPr lang="en-US" smtClean="0"/>
              <a:pPr>
                <a:defRPr/>
              </a:pPr>
              <a:t>17</a:t>
            </a:fld>
            <a:endParaRPr lang="en-US"/>
          </a:p>
        </p:txBody>
      </p:sp>
    </p:spTree>
    <p:extLst>
      <p:ext uri="{BB962C8B-B14F-4D97-AF65-F5344CB8AC3E}">
        <p14:creationId xmlns:p14="http://schemas.microsoft.com/office/powerpoint/2010/main" val="343491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A has 25 success criteria and level AA has 13. </a:t>
            </a:r>
          </a:p>
          <a:p>
            <a:endParaRPr lang="en-US" dirty="0"/>
          </a:p>
          <a:p>
            <a:r>
              <a:rPr lang="en-US" dirty="0"/>
              <a:t>Level AAA has an additional 23!!</a:t>
            </a:r>
          </a:p>
          <a:p>
            <a:endParaRPr lang="en-US" dirty="0"/>
          </a:p>
          <a:p>
            <a:r>
              <a:rPr lang="en-US" dirty="0"/>
              <a:t>https://www.w3.org/WAI/WCAG20/quickref/</a:t>
            </a:r>
          </a:p>
          <a:p>
            <a:endParaRPr lang="en-US" dirty="0"/>
          </a:p>
          <a:p>
            <a:r>
              <a:rPr lang="en-US" dirty="0"/>
              <a:t>Section 508 of the Rehabilitation Act</a:t>
            </a:r>
          </a:p>
          <a:p>
            <a:r>
              <a:rPr lang="en-US" dirty="0"/>
              <a:t>Section 255 of the Telecommunications Act</a:t>
            </a:r>
          </a:p>
          <a:p>
            <a:r>
              <a:rPr lang="en-US" dirty="0"/>
              <a:t>Americans with Disabilities Act</a:t>
            </a:r>
          </a:p>
          <a:p>
            <a:r>
              <a:rPr lang="en-US" dirty="0"/>
              <a:t>The 21st Century Communications and Video Accessibility Act</a:t>
            </a:r>
          </a:p>
          <a:p>
            <a:r>
              <a:rPr lang="en-US" dirty="0"/>
              <a:t>World Wide Web WCAG 2.0 (Web Content Accessibility Guidelines)</a:t>
            </a:r>
          </a:p>
          <a:p>
            <a:endParaRPr lang="en-US" dirty="0"/>
          </a:p>
          <a:p>
            <a:r>
              <a:rPr lang="en-GB" dirty="0"/>
              <a:t>What’s helpful?</a:t>
            </a:r>
          </a:p>
          <a:p>
            <a:r>
              <a:rPr lang="en-GB" dirty="0"/>
              <a:t>The following two documents can be used to help understand and achieve the various levels of conformance set out by the WCAG.</a:t>
            </a:r>
          </a:p>
          <a:p>
            <a:pPr marL="285750" indent="-285750">
              <a:buFont typeface="Arial" panose="020B0604020202020204" pitchFamily="34" charset="0"/>
              <a:buChar char="•"/>
            </a:pPr>
            <a:r>
              <a:rPr lang="en-GB" dirty="0">
                <a:hlinkClick r:id="rId3"/>
              </a:rPr>
              <a:t>Understanding WCAG 2.0</a:t>
            </a:r>
            <a:br>
              <a:rPr lang="en-GB" dirty="0"/>
            </a:br>
            <a:r>
              <a:rPr lang="en-GB" dirty="0"/>
              <a:t>A guide to understanding and implementing Web Content Accessibility Guidelines 2.0.</a:t>
            </a:r>
          </a:p>
          <a:p>
            <a:pPr marL="285750" indent="-285750">
              <a:buFont typeface="Arial" panose="020B0604020202020204" pitchFamily="34" charset="0"/>
              <a:buChar char="•"/>
            </a:pPr>
            <a:r>
              <a:rPr lang="en-GB" dirty="0">
                <a:hlinkClick r:id="rId4"/>
              </a:rPr>
              <a:t>Techniques for WCAG 2.0</a:t>
            </a:r>
            <a:br>
              <a:rPr lang="en-GB" dirty="0"/>
            </a:br>
            <a:r>
              <a:rPr lang="en-GB" dirty="0"/>
              <a:t>Techniques and Failures for Web Content Accessibility Guidelines 2.0.</a:t>
            </a:r>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18</a:t>
            </a:fld>
            <a:endParaRPr lang="en-US"/>
          </a:p>
        </p:txBody>
      </p:sp>
    </p:spTree>
    <p:extLst>
      <p:ext uri="{BB962C8B-B14F-4D97-AF65-F5344CB8AC3E}">
        <p14:creationId xmlns:p14="http://schemas.microsoft.com/office/powerpoint/2010/main" val="1537966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WCAG 2.0 are the recognised international standard for web accessibility but they are not, in their own right, legally binding.</a:t>
            </a:r>
          </a:p>
          <a:p>
            <a:r>
              <a:rPr lang="en-GB" dirty="0"/>
              <a:t>The WCAG form the technical kevel of conformance for various regional and national legislation including.</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19</a:t>
            </a:fld>
            <a:endParaRPr lang="en-US"/>
          </a:p>
        </p:txBody>
      </p:sp>
    </p:spTree>
    <p:extLst>
      <p:ext uri="{BB962C8B-B14F-4D97-AF65-F5344CB8AC3E}">
        <p14:creationId xmlns:p14="http://schemas.microsoft.com/office/powerpoint/2010/main" val="2897714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anyone here think the web developer is the primary person responsible for accessibility?</a:t>
            </a:r>
          </a:p>
          <a:p>
            <a:pPr marL="0" indent="0">
              <a:buNone/>
            </a:pPr>
            <a:endParaRPr lang="en-US" dirty="0"/>
          </a:p>
          <a:p>
            <a:pPr marL="0" indent="0">
              <a:buNone/>
            </a:pPr>
            <a:r>
              <a:rPr lang="en-US" dirty="0"/>
              <a:t>If an issue is found that an image does not have accurate alternative text, the fault could be:</a:t>
            </a:r>
          </a:p>
          <a:p>
            <a:pPr lvl="1"/>
            <a:r>
              <a:rPr lang="en-US" dirty="0"/>
              <a:t>The content provider did not mark up/code properly by providing alternative text for the image.</a:t>
            </a:r>
          </a:p>
          <a:p>
            <a:pPr lvl="1"/>
            <a:r>
              <a:rPr lang="en-US" dirty="0"/>
              <a:t>The developer used a plug-in that didn’t have correct accessibility mark up/code. </a:t>
            </a:r>
          </a:p>
          <a:p>
            <a:pPr lvl="1"/>
            <a:r>
              <a:rPr lang="en-US" dirty="0"/>
              <a:t>The purchaser did not buy a product that had accessibility features built in to avoid this error. </a:t>
            </a:r>
          </a:p>
          <a:p>
            <a:pPr lvl="1"/>
            <a:r>
              <a:rPr lang="en-US" dirty="0"/>
              <a:t>The leadership did not require everyone to know the importance of accessibility. </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20</a:t>
            </a:fld>
            <a:endParaRPr lang="en-US"/>
          </a:p>
        </p:txBody>
      </p:sp>
    </p:spTree>
    <p:extLst>
      <p:ext uri="{BB962C8B-B14F-4D97-AF65-F5344CB8AC3E}">
        <p14:creationId xmlns:p14="http://schemas.microsoft.com/office/powerpoint/2010/main" val="906886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https://www.w3.org/community/wai-engage/wiki/Accessibility_Responsibility_Breakdown</a:t>
            </a:r>
            <a:endParaRPr lang="en-US" dirty="0"/>
          </a:p>
          <a:p>
            <a:endParaRPr lang="en-US" dirty="0"/>
          </a:p>
          <a:p>
            <a:pPr lvl="0"/>
            <a:r>
              <a:rPr lang="en-US" dirty="0"/>
              <a:t>Leadership</a:t>
            </a:r>
          </a:p>
          <a:p>
            <a:pPr lvl="0"/>
            <a:r>
              <a:rPr lang="en-US" dirty="0"/>
              <a:t>Procurement</a:t>
            </a:r>
          </a:p>
          <a:p>
            <a:pPr lvl="0"/>
            <a:r>
              <a:rPr lang="en-US" dirty="0"/>
              <a:t>Champion</a:t>
            </a:r>
          </a:p>
          <a:p>
            <a:pPr lvl="0"/>
            <a:r>
              <a:rPr lang="en-US" dirty="0"/>
              <a:t>Project Management</a:t>
            </a:r>
          </a:p>
          <a:p>
            <a:pPr lvl="0"/>
            <a:r>
              <a:rPr lang="en-US" dirty="0"/>
              <a:t>Interaction Design (Designer)</a:t>
            </a:r>
          </a:p>
          <a:p>
            <a:pPr lvl="0"/>
            <a:r>
              <a:rPr lang="en-US" dirty="0"/>
              <a:t>Visual Design (Communications/Marketing)</a:t>
            </a:r>
          </a:p>
          <a:p>
            <a:pPr lvl="0"/>
            <a:r>
              <a:rPr lang="en-US" dirty="0"/>
              <a:t>Content Contributors (Editors/Writers)</a:t>
            </a:r>
          </a:p>
          <a:p>
            <a:pPr lvl="0"/>
            <a:r>
              <a:rPr lang="en-US" dirty="0"/>
              <a:t>Developers (Front end/Back end)</a:t>
            </a:r>
          </a:p>
          <a:p>
            <a:pPr lvl="0"/>
            <a:r>
              <a:rPr lang="en-US" dirty="0"/>
              <a:t>Quality Control (QA)</a:t>
            </a:r>
          </a:p>
        </p:txBody>
      </p:sp>
      <p:sp>
        <p:nvSpPr>
          <p:cNvPr id="4" name="Slide Number Placeholder 3"/>
          <p:cNvSpPr>
            <a:spLocks noGrp="1"/>
          </p:cNvSpPr>
          <p:nvPr>
            <p:ph type="sldNum" sz="quarter" idx="10"/>
          </p:nvPr>
        </p:nvSpPr>
        <p:spPr/>
        <p:txBody>
          <a:bodyPr/>
          <a:lstStyle/>
          <a:p>
            <a:fld id="{6556E19E-EAF2-A745-A92B-ACE5D512D0B3}" type="slidenum">
              <a:rPr lang="en-US" smtClean="0"/>
              <a:t>21</a:t>
            </a:fld>
            <a:endParaRPr lang="en-US"/>
          </a:p>
        </p:txBody>
      </p:sp>
    </p:spTree>
    <p:extLst>
      <p:ext uri="{BB962C8B-B14F-4D97-AF65-F5344CB8AC3E}">
        <p14:creationId xmlns:p14="http://schemas.microsoft.com/office/powerpoint/2010/main" val="371233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
                <a:cs typeface="Helvetica"/>
              </a:rPr>
              <a:t>If you are responsible for managing staff, be sure they understand the importance of ensuring accessibility and have access to the training about accessibility compliance.</a:t>
            </a:r>
            <a:endParaRPr lang="en-US" dirty="0">
              <a:solidFill>
                <a:schemeClr val="tx1"/>
              </a:solidFill>
            </a:endParaRPr>
          </a:p>
          <a:p>
            <a:endParaRPr lang="en-US" dirty="0"/>
          </a:p>
          <a:p>
            <a:r>
              <a:rPr lang="en-US" dirty="0"/>
              <a:t>Research and understand state and federal accessibility legislation. Including current legal actions. </a:t>
            </a:r>
          </a:p>
          <a:p>
            <a:endParaRPr lang="en-US" dirty="0"/>
          </a:p>
          <a:p>
            <a:r>
              <a:rPr lang="en-US" dirty="0"/>
              <a:t>Set the expectation that accessibility is mandatory. Set benchmarks and timelines for compliance. </a:t>
            </a:r>
          </a:p>
          <a:p>
            <a:endParaRPr lang="en-US" dirty="0"/>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22</a:t>
            </a:fld>
            <a:endParaRPr lang="en-US"/>
          </a:p>
        </p:txBody>
      </p:sp>
    </p:spTree>
    <p:extLst>
      <p:ext uri="{BB962C8B-B14F-4D97-AF65-F5344CB8AC3E}">
        <p14:creationId xmlns:p14="http://schemas.microsoft.com/office/powerpoint/2010/main" val="399569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Usable, accessible, and beautifully integrated design. How did they accomplish that? Started with accessibility in mind.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Robson Square, Vancouver, Canada</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3</a:t>
            </a:fld>
            <a:endParaRPr lang="en-US"/>
          </a:p>
        </p:txBody>
      </p:sp>
    </p:spTree>
    <p:extLst>
      <p:ext uri="{BB962C8B-B14F-4D97-AF65-F5344CB8AC3E}">
        <p14:creationId xmlns:p14="http://schemas.microsoft.com/office/powerpoint/2010/main" val="503333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a:cs typeface="Arial"/>
              </a:rPr>
              <a:t>Websites are developed and maintained in any number of ways. Some sites are managed entirely in-house, while many companies rely on outside agencies for different services.</a:t>
            </a:r>
            <a:endParaRPr lang="en-US" dirty="0">
              <a:latin typeface="Helvetica"/>
              <a:cs typeface="Helvetica"/>
            </a:endParaRPr>
          </a:p>
          <a:p>
            <a:endParaRPr lang="en-US" dirty="0"/>
          </a:p>
          <a:p>
            <a:r>
              <a:rPr lang="en-US" dirty="0"/>
              <a:t>Develop and use vendor contract language about accessibility for purchasing and procurement. </a:t>
            </a:r>
          </a:p>
          <a:p>
            <a:endParaRPr lang="en-US" dirty="0"/>
          </a:p>
          <a:p>
            <a:r>
              <a:rPr lang="en-US" dirty="0"/>
              <a:t>Additionally, ICT requires accessibility compliance inside your organization for staff, as well as for external customers. </a:t>
            </a:r>
          </a:p>
          <a:p>
            <a:endParaRPr lang="en-US" dirty="0"/>
          </a:p>
          <a:p>
            <a:pPr marL="0" indent="0">
              <a:buNone/>
            </a:pPr>
            <a:r>
              <a:rPr lang="en-US" dirty="0"/>
              <a:t>Often times, a purchaser or buyer will need to evaluation similar companies based on a set of factors, like cost, reputation, and/or services provided.</a:t>
            </a:r>
          </a:p>
          <a:p>
            <a:pPr marL="0" indent="0">
              <a:buNone/>
            </a:pPr>
            <a:r>
              <a:rPr lang="en-US" dirty="0"/>
              <a:t>Accessibility should be a contributing factor in this process. </a:t>
            </a:r>
          </a:p>
          <a:p>
            <a:pPr marL="0" indent="0">
              <a:buNone/>
            </a:pPr>
            <a:r>
              <a:rPr lang="en-US" dirty="0"/>
              <a:t>Consider, if you choice a competitor with a low cost and low accessible products, you may find that you lose more money trying to make the product accessibility or through lost business and customer complaints. </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23</a:t>
            </a:fld>
            <a:endParaRPr lang="en-US"/>
          </a:p>
        </p:txBody>
      </p:sp>
    </p:spTree>
    <p:extLst>
      <p:ext uri="{BB962C8B-B14F-4D97-AF65-F5344CB8AC3E}">
        <p14:creationId xmlns:p14="http://schemas.microsoft.com/office/powerpoint/2010/main" val="2931071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0" dirty="0">
                <a:solidFill>
                  <a:srgbClr val="555555"/>
                </a:solidFill>
              </a:rPr>
              <a:t>Act as a point of contact for internal and external inquiries regarding issues of compliance.</a:t>
            </a:r>
            <a:endParaRPr lang="en-US" dirty="0">
              <a:solidFill>
                <a:schemeClr val="tx1"/>
              </a:solidFill>
            </a:endParaRPr>
          </a:p>
          <a:p>
            <a:r>
              <a:rPr lang="en" b="0" dirty="0">
                <a:solidFill>
                  <a:schemeClr val="tx1"/>
                </a:solidFill>
              </a:rPr>
              <a:t>Extensive knowledge and experience with accessible web design, principles of Universal Design and understanding of accessibility issues related to emerging web technologies, multimedia and learning environments</a:t>
            </a:r>
            <a:endParaRPr lang="en" b="0" dirty="0">
              <a:solidFill>
                <a:srgbClr val="252525"/>
              </a:solidFill>
            </a:endParaRPr>
          </a:p>
          <a:p>
            <a:r>
              <a:rPr lang="en" b="0" dirty="0">
                <a:solidFill>
                  <a:schemeClr val="tx1"/>
                </a:solidFill>
              </a:rPr>
              <a:t>Commitment to accessibility issues</a:t>
            </a:r>
          </a:p>
          <a:p>
            <a:endParaRPr lang="en" b="0" dirty="0">
              <a:solidFill>
                <a:schemeClr val="tx1"/>
              </a:solidFill>
            </a:endParaRPr>
          </a:p>
          <a:p>
            <a:r>
              <a:rPr lang="en" b="0" dirty="0">
                <a:solidFill>
                  <a:schemeClr val="tx1"/>
                </a:solidFill>
              </a:rPr>
              <a:t>Create task </a:t>
            </a:r>
            <a:r>
              <a:rPr lang="en-US" b="0" dirty="0">
                <a:solidFill>
                  <a:schemeClr val="tx1"/>
                </a:solidFill>
              </a:rPr>
              <a:t>force and work groups</a:t>
            </a:r>
            <a:endParaRPr lang="en" b="0" dirty="0">
              <a:solidFill>
                <a:srgbClr val="252525"/>
              </a:solidFill>
            </a:endParaRPr>
          </a:p>
          <a:p>
            <a:pPr>
              <a:buClrTx/>
            </a:pPr>
            <a:endParaRPr lang="en" b="0" dirty="0">
              <a:solidFill>
                <a:srgbClr val="3C485E"/>
              </a:solidFill>
            </a:endParaRPr>
          </a:p>
          <a:p>
            <a:pPr marL="0" indent="0">
              <a:buNone/>
            </a:pPr>
            <a:r>
              <a:rPr lang="en" b="0" dirty="0">
                <a:solidFill>
                  <a:srgbClr val="3C485E"/>
                </a:solidFill>
              </a:rPr>
              <a:t>Examples: EIR, Accessibility Coordinator</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24</a:t>
            </a:fld>
            <a:endParaRPr lang="en-US"/>
          </a:p>
        </p:txBody>
      </p:sp>
    </p:spTree>
    <p:extLst>
      <p:ext uri="{BB962C8B-B14F-4D97-AF65-F5344CB8AC3E}">
        <p14:creationId xmlns:p14="http://schemas.microsoft.com/office/powerpoint/2010/main" val="3258773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latin typeface="Helvetica"/>
                <a:cs typeface="Helvetica"/>
              </a:rPr>
              <a:t>If you are responsible for planning a project or managing a program, remember to allow time for accessibility and usability review for your digital content.</a:t>
            </a:r>
          </a:p>
          <a:p>
            <a:endParaRPr lang="en-US" b="0" dirty="0">
              <a:solidFill>
                <a:srgbClr val="252525"/>
              </a:solidFill>
            </a:endParaRPr>
          </a:p>
          <a:p>
            <a:r>
              <a:rPr lang="en-US" b="0" dirty="0">
                <a:solidFill>
                  <a:srgbClr val="252525"/>
                </a:solidFill>
              </a:rPr>
              <a:t>While the project manager (PM) does not directly impact implementing the different Success Criteria from WCAG 2.0, they play a vital role in making sure every project stakeholders understands their role during project development and planning accessibility at each step of the web development lifecycle</a:t>
            </a:r>
          </a:p>
          <a:p>
            <a:endParaRPr lang="en-US" b="0" dirty="0">
              <a:solidFill>
                <a:srgbClr val="252525"/>
              </a:solidFill>
            </a:endParaRPr>
          </a:p>
          <a:p>
            <a:r>
              <a:rPr lang="en-US" b="0" dirty="0">
                <a:solidFill>
                  <a:srgbClr val="252525"/>
                </a:solidFill>
              </a:rPr>
              <a:t>Software and tools development. </a:t>
            </a:r>
          </a:p>
          <a:p>
            <a:endParaRPr lang="en-US" b="0" dirty="0">
              <a:solidFill>
                <a:srgbClr val="252525"/>
              </a:solidFill>
            </a:endParaRPr>
          </a:p>
          <a:p>
            <a:pPr>
              <a:buNone/>
            </a:pPr>
            <a:r>
              <a:rPr lang="en-US" dirty="0"/>
              <a:t>During development of a new tool or especially during a website redesign, you need to be very </a:t>
            </a:r>
            <a:r>
              <a:rPr lang="en-US" dirty="0">
                <a:solidFill>
                  <a:schemeClr val="tx1"/>
                </a:solidFill>
              </a:rPr>
              <a:t>precise in when you address accessibility. </a:t>
            </a:r>
          </a:p>
          <a:p>
            <a:pPr>
              <a:buNone/>
            </a:pPr>
            <a:r>
              <a:rPr lang="en-US" dirty="0"/>
              <a:t>If you are baking blue berry muffins, it's easier, faster, and less messy to add them at the beginning of the recipe, rather than trying to add them after the fact. The same can be said for accessibility. </a:t>
            </a:r>
          </a:p>
          <a:p>
            <a:pPr>
              <a:buNone/>
            </a:pPr>
            <a:r>
              <a:rPr lang="en-US" dirty="0"/>
              <a:t>If your developers and designers understand the options available through accessible design in the beginning, they will not be trying to force items in at the end.</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25</a:t>
            </a:fld>
            <a:endParaRPr lang="en-US"/>
          </a:p>
        </p:txBody>
      </p:sp>
    </p:spTree>
    <p:extLst>
      <p:ext uri="{BB962C8B-B14F-4D97-AF65-F5344CB8AC3E}">
        <p14:creationId xmlns:p14="http://schemas.microsoft.com/office/powerpoint/2010/main" val="3097717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0" dirty="0">
                <a:solidFill>
                  <a:srgbClr val="252525"/>
                </a:solidFill>
              </a:rPr>
              <a:t>The graphics design function covers tasks and related quality control normally associated with the graphic design of interfaces, the related graphic declinations, the specific design of navigation elements, context changes and other general design of the main content of the pages.</a:t>
            </a:r>
          </a:p>
          <a:p>
            <a:endParaRPr lang="en-US" dirty="0"/>
          </a:p>
          <a:p>
            <a:r>
              <a:rPr lang="en" b="0" dirty="0">
                <a:solidFill>
                  <a:srgbClr val="252525"/>
                </a:solidFill>
              </a:rPr>
              <a:t>The graphic designer may or may not directly interface with the web application, but they need to know the best practices when laying out and designing elements. </a:t>
            </a:r>
          </a:p>
          <a:p>
            <a:endParaRPr lang="en" b="0" dirty="0">
              <a:solidFill>
                <a:srgbClr val="252525"/>
              </a:solidFill>
            </a:endParaRPr>
          </a:p>
          <a:p>
            <a:r>
              <a:rPr lang="en" b="0" dirty="0">
                <a:solidFill>
                  <a:srgbClr val="252525"/>
                </a:solidFill>
              </a:rPr>
              <a:t>Graphic Designers play a key role in website redesigns and site usability. </a:t>
            </a:r>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26</a:t>
            </a:fld>
            <a:endParaRPr lang="en-US"/>
          </a:p>
        </p:txBody>
      </p:sp>
    </p:spTree>
    <p:extLst>
      <p:ext uri="{BB962C8B-B14F-4D97-AF65-F5344CB8AC3E}">
        <p14:creationId xmlns:p14="http://schemas.microsoft.com/office/powerpoint/2010/main" val="1839573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latin typeface="Helvetica"/>
                <a:cs typeface="Helvetica"/>
              </a:rPr>
              <a:t>Marketing Managers make decisions about branding, like fonts and color choices. These decisions have an image on</a:t>
            </a:r>
            <a:r>
              <a:rPr lang="en-US" b="0" dirty="0">
                <a:latin typeface="Helvetica"/>
                <a:cs typeface="Helvetica"/>
              </a:rPr>
              <a:t> accessibility when related to things like color contrast ratios and readability. </a:t>
            </a:r>
          </a:p>
          <a:p>
            <a:r>
              <a:rPr lang="en-US" dirty="0">
                <a:latin typeface="Arial"/>
                <a:cs typeface="Arial"/>
              </a:rPr>
              <a:t>Color cannot be used to convey meaning alone. Think about color in graphics or charts and how a color deficiency can restrict understanding. </a:t>
            </a:r>
          </a:p>
          <a:p>
            <a:endParaRPr lang="en-US" dirty="0">
              <a:latin typeface="Arial"/>
              <a:cs typeface="Arial"/>
            </a:endParaRPr>
          </a:p>
          <a:p>
            <a:r>
              <a:rPr lang="en-US" b="0" dirty="0">
                <a:latin typeface="Arial"/>
                <a:cs typeface="Arial"/>
              </a:rPr>
              <a:t>Images are a big part of marketing. Marketing Manager need to be aware of how these images are used in a digital environment.</a:t>
            </a:r>
            <a:r>
              <a:rPr lang="en-US" dirty="0">
                <a:latin typeface="Arial"/>
                <a:cs typeface="Arial"/>
              </a:rPr>
              <a:t> </a:t>
            </a:r>
          </a:p>
          <a:p>
            <a:endParaRPr lang="en-US" dirty="0">
              <a:latin typeface="Arial"/>
              <a:cs typeface="Arial"/>
            </a:endParaRPr>
          </a:p>
          <a:p>
            <a:r>
              <a:rPr lang="en-US" dirty="0">
                <a:latin typeface="Arial"/>
                <a:cs typeface="Arial"/>
              </a:rPr>
              <a:t>Make sure links are easily distinguished and have focus. </a:t>
            </a:r>
          </a:p>
          <a:p>
            <a:endParaRPr lang="en-US" dirty="0">
              <a:latin typeface="Arial"/>
              <a:cs typeface="Arial"/>
            </a:endParaRPr>
          </a:p>
          <a:p>
            <a:r>
              <a:rPr lang="en-US" b="0" dirty="0">
                <a:solidFill>
                  <a:schemeClr val="tx1"/>
                </a:solidFill>
              </a:rPr>
              <a:t>Examples: Communications Director, </a:t>
            </a:r>
            <a:r>
              <a:rPr lang="en-US" b="0" dirty="0">
                <a:solidFill>
                  <a:srgbClr val="000000"/>
                </a:solidFill>
                <a:latin typeface="+mn-lt"/>
              </a:rPr>
              <a:t>Marketing managers/directors, agencies, search specialists, etc.</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27</a:t>
            </a:fld>
            <a:endParaRPr lang="en-US"/>
          </a:p>
        </p:txBody>
      </p:sp>
    </p:spTree>
    <p:extLst>
      <p:ext uri="{BB962C8B-B14F-4D97-AF65-F5344CB8AC3E}">
        <p14:creationId xmlns:p14="http://schemas.microsoft.com/office/powerpoint/2010/main" val="1761938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latin typeface="Helvetica"/>
                <a:cs typeface="Helvetica"/>
              </a:rPr>
              <a:t>If you create files that may be distributed through email, posted online, or shared through another electronic format, you will want to know how to make your files accessible.</a:t>
            </a:r>
          </a:p>
          <a:p>
            <a:endParaRPr lang="en-US" b="0" dirty="0">
              <a:solidFill>
                <a:schemeClr val="tx1"/>
              </a:solidFill>
              <a:latin typeface="Helvetica"/>
              <a:cs typeface="Helvetica"/>
            </a:endParaRPr>
          </a:p>
          <a:p>
            <a:r>
              <a:rPr lang="en-US" b="0" dirty="0">
                <a:solidFill>
                  <a:schemeClr val="tx1"/>
                </a:solidFill>
                <a:latin typeface="Arial"/>
                <a:cs typeface="Arial"/>
              </a:rPr>
              <a:t>A content contributor is a user who can add items to a web page, but is generally not responsible for developing templates or applications.</a:t>
            </a:r>
          </a:p>
          <a:p>
            <a:endParaRPr lang="en-US" b="0" dirty="0">
              <a:solidFill>
                <a:schemeClr val="tx1"/>
              </a:solidFill>
              <a:latin typeface="Arial"/>
              <a:cs typeface="Arial"/>
            </a:endParaRPr>
          </a:p>
          <a:p>
            <a:r>
              <a:rPr lang="en-US" b="0" dirty="0">
                <a:solidFill>
                  <a:schemeClr val="tx1"/>
                </a:solidFill>
                <a:latin typeface="Arial"/>
                <a:cs typeface="Arial"/>
              </a:rPr>
              <a:t>Often in charge of things like:</a:t>
            </a:r>
          </a:p>
          <a:p>
            <a:pPr marL="171450" indent="-171450">
              <a:buFont typeface="Arial" panose="020B0604020202020204" pitchFamily="34" charset="0"/>
              <a:buChar char="•"/>
            </a:pPr>
            <a:r>
              <a:rPr lang="en-US" b="0" dirty="0">
                <a:solidFill>
                  <a:schemeClr val="tx1"/>
                </a:solidFill>
                <a:latin typeface="Arial"/>
                <a:cs typeface="Arial"/>
              </a:rPr>
              <a:t>Headings</a:t>
            </a:r>
          </a:p>
          <a:p>
            <a:pPr marL="171450" indent="-171450">
              <a:buFont typeface="Arial" panose="020B0604020202020204" pitchFamily="34" charset="0"/>
              <a:buChar char="•"/>
            </a:pPr>
            <a:r>
              <a:rPr lang="en-US" b="0" dirty="0">
                <a:solidFill>
                  <a:schemeClr val="tx1"/>
                </a:solidFill>
                <a:latin typeface="Arial"/>
                <a:cs typeface="Arial"/>
              </a:rPr>
              <a:t>Lists</a:t>
            </a:r>
          </a:p>
          <a:p>
            <a:pPr marL="171450" indent="-171450">
              <a:buFont typeface="Arial" panose="020B0604020202020204" pitchFamily="34" charset="0"/>
              <a:buChar char="•"/>
            </a:pPr>
            <a:r>
              <a:rPr lang="en-US" b="0" dirty="0">
                <a:solidFill>
                  <a:schemeClr val="tx1"/>
                </a:solidFill>
                <a:latin typeface="Arial"/>
                <a:cs typeface="Arial"/>
              </a:rPr>
              <a:t>Data tables</a:t>
            </a:r>
          </a:p>
          <a:p>
            <a:pPr marL="171450" indent="-171450">
              <a:buFont typeface="Arial" panose="020B0604020202020204" pitchFamily="34" charset="0"/>
              <a:buChar char="•"/>
            </a:pPr>
            <a:r>
              <a:rPr lang="en-US" b="0" dirty="0">
                <a:solidFill>
                  <a:schemeClr val="tx1"/>
                </a:solidFill>
                <a:latin typeface="Arial"/>
                <a:cs typeface="Arial"/>
              </a:rPr>
              <a:t>Links</a:t>
            </a:r>
          </a:p>
          <a:p>
            <a:pPr marL="171450" indent="-171450">
              <a:buFont typeface="Arial" panose="020B0604020202020204" pitchFamily="34" charset="0"/>
              <a:buChar char="•"/>
            </a:pPr>
            <a:r>
              <a:rPr lang="en-US" b="0" dirty="0">
                <a:solidFill>
                  <a:schemeClr val="tx1"/>
                </a:solidFill>
                <a:latin typeface="Arial"/>
                <a:cs typeface="Arial"/>
              </a:rPr>
              <a:t>Alternative text for images</a:t>
            </a:r>
          </a:p>
          <a:p>
            <a:pPr marL="171450" indent="-171450">
              <a:buFont typeface="Arial" panose="020B0604020202020204" pitchFamily="34" charset="0"/>
              <a:buChar char="•"/>
            </a:pPr>
            <a:r>
              <a:rPr lang="en-US" b="0" dirty="0">
                <a:solidFill>
                  <a:schemeClr val="tx1"/>
                </a:solidFill>
                <a:latin typeface="Arial"/>
                <a:cs typeface="Arial"/>
              </a:rPr>
              <a:t>Captions for audio and video files</a:t>
            </a:r>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28</a:t>
            </a:fld>
            <a:endParaRPr lang="en-US"/>
          </a:p>
        </p:txBody>
      </p:sp>
    </p:spTree>
    <p:extLst>
      <p:ext uri="{BB962C8B-B14F-4D97-AF65-F5344CB8AC3E}">
        <p14:creationId xmlns:p14="http://schemas.microsoft.com/office/powerpoint/2010/main" val="4279547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latin typeface="Helvetica"/>
                <a:cs typeface="Helvetica"/>
              </a:rPr>
              <a:t>Much of the technical requirements for accessibility rest in the hands of the developer. Need to work with HTML, CSS, ARIA, and </a:t>
            </a:r>
            <a:r>
              <a:rPr lang="en-US" b="0" dirty="0" err="1">
                <a:solidFill>
                  <a:schemeClr val="tx1"/>
                </a:solidFill>
                <a:latin typeface="Helvetica"/>
                <a:cs typeface="Helvetica"/>
              </a:rPr>
              <a:t>Javascript</a:t>
            </a:r>
            <a:r>
              <a:rPr lang="en-US" b="0" dirty="0">
                <a:solidFill>
                  <a:schemeClr val="tx1"/>
                </a:solidFill>
                <a:latin typeface="Helvetica"/>
                <a:cs typeface="Helvetica"/>
              </a:rPr>
              <a:t>. </a:t>
            </a:r>
          </a:p>
          <a:p>
            <a:endParaRPr lang="en-US" b="0" dirty="0">
              <a:solidFill>
                <a:schemeClr val="tx1"/>
              </a:solidFill>
              <a:latin typeface="Helvetica"/>
              <a:cs typeface="Helvetica"/>
            </a:endParaRPr>
          </a:p>
          <a:p>
            <a:r>
              <a:rPr lang="en-US" b="0" dirty="0">
                <a:latin typeface="Helvetica"/>
                <a:cs typeface="Helvetica"/>
              </a:rPr>
              <a:t>If you managing or developing a website, you will need to follow accessibility guidelines for web content and monitor your content contributors.</a:t>
            </a:r>
            <a:endParaRPr lang="en-US" dirty="0">
              <a:solidFill>
                <a:schemeClr val="tx1"/>
              </a:solidFill>
            </a:endParaRPr>
          </a:p>
          <a:p>
            <a:endParaRPr lang="en" b="0" dirty="0">
              <a:solidFill>
                <a:srgbClr val="252525"/>
              </a:solidFill>
              <a:latin typeface="Arial"/>
              <a:cs typeface="Arial"/>
            </a:endParaRPr>
          </a:p>
          <a:p>
            <a:r>
              <a:rPr lang="en" b="0" dirty="0">
                <a:solidFill>
                  <a:srgbClr val="252525"/>
                </a:solidFill>
                <a:latin typeface="Arial"/>
                <a:cs typeface="Arial"/>
              </a:rPr>
              <a:t>The developer function covers tasks and related quality control normally associated with the development of contribution tools, HTML and CSS integration, and the programming of proposed scripts and applications on the Web site.</a:t>
            </a:r>
          </a:p>
          <a:p>
            <a:endParaRPr lang="en" b="0" dirty="0">
              <a:solidFill>
                <a:srgbClr val="252525"/>
              </a:solidFill>
              <a:latin typeface="Arial"/>
              <a:cs typeface="Arial"/>
            </a:endParaRPr>
          </a:p>
          <a:p>
            <a:r>
              <a:rPr lang="en-US" b="0" dirty="0">
                <a:solidFill>
                  <a:schemeClr val="tx1"/>
                </a:solidFill>
                <a:latin typeface="Helvetica"/>
                <a:cs typeface="Helvetica"/>
              </a:rPr>
              <a:t>Navigation and templates make up the framework of the site. While the web designer determines placements and treatments, the Developer makes those layouts into a reality. </a:t>
            </a:r>
          </a:p>
          <a:p>
            <a:endParaRPr lang="en-US" b="0" dirty="0">
              <a:solidFill>
                <a:schemeClr val="tx1"/>
              </a:solidFill>
              <a:latin typeface="Helvetica"/>
              <a:cs typeface="Helvetica"/>
            </a:endParaRPr>
          </a:p>
          <a:p>
            <a:r>
              <a:rPr lang="en-US" b="0" dirty="0">
                <a:solidFill>
                  <a:schemeClr val="tx1"/>
                </a:solidFill>
                <a:latin typeface="Helvetica"/>
                <a:cs typeface="Helvetica"/>
              </a:rPr>
              <a:t>Develop forms and video control elements. Apply the things you don’t see like keyboard controls, tab order and bypassing blocks. </a:t>
            </a:r>
          </a:p>
          <a:p>
            <a:endParaRPr lang="en-US" b="0" dirty="0">
              <a:solidFill>
                <a:schemeClr val="tx1"/>
              </a:solidFill>
              <a:latin typeface="Helvetica"/>
              <a:cs typeface="Helvetica"/>
            </a:endParaRPr>
          </a:p>
          <a:p>
            <a:r>
              <a:rPr lang="en-US" b="0" dirty="0">
                <a:solidFill>
                  <a:schemeClr val="tx1"/>
                </a:solidFill>
                <a:latin typeface="Helvetica"/>
                <a:cs typeface="Helvetica"/>
              </a:rPr>
              <a:t>Utilize widgets like calendars, carousels, and photo galleries. Can be developed in-house or might leverage open source code. </a:t>
            </a:r>
          </a:p>
          <a:p>
            <a:endParaRPr lang="en-US" b="0" dirty="0">
              <a:solidFill>
                <a:schemeClr val="tx1"/>
              </a:solidFill>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b="0" dirty="0">
                <a:solidFill>
                  <a:srgbClr val="252525"/>
                </a:solidFill>
                <a:latin typeface="Arial"/>
                <a:cs typeface="Arial"/>
              </a:rPr>
              <a:t>Additionally, the developer function can cover the development of server side programing and database management.</a:t>
            </a:r>
          </a:p>
          <a:p>
            <a:endParaRPr lang="en-US" b="0" dirty="0">
              <a:solidFill>
                <a:srgbClr val="000000"/>
              </a:solidFill>
              <a:latin typeface="+mn-lt"/>
            </a:endParaRP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29</a:t>
            </a:fld>
            <a:endParaRPr lang="en-US"/>
          </a:p>
        </p:txBody>
      </p:sp>
    </p:spTree>
    <p:extLst>
      <p:ext uri="{BB962C8B-B14F-4D97-AF65-F5344CB8AC3E}">
        <p14:creationId xmlns:p14="http://schemas.microsoft.com/office/powerpoint/2010/main" val="647690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0" dirty="0">
                <a:solidFill>
                  <a:srgbClr val="252525"/>
                </a:solidFill>
              </a:rPr>
              <a:t>The quality control function covers tasks normally associated with general validations at the very end of the project, before launching, and also responsible to regression testing. </a:t>
            </a:r>
          </a:p>
          <a:p>
            <a:endParaRPr lang="en-US" dirty="0">
              <a:solidFill>
                <a:srgbClr val="3C485E"/>
              </a:solidFill>
            </a:endParaRPr>
          </a:p>
          <a:p>
            <a:r>
              <a:rPr lang="en" b="0" dirty="0">
                <a:solidFill>
                  <a:srgbClr val="252525"/>
                </a:solidFill>
              </a:rPr>
              <a:t>This role must be able to test for and identify accessibility issues. It is best practice if they are familiar with testing using assistive technologies, like a screen reader. </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30</a:t>
            </a:fld>
            <a:endParaRPr lang="en-US"/>
          </a:p>
        </p:txBody>
      </p:sp>
    </p:spTree>
    <p:extLst>
      <p:ext uri="{BB962C8B-B14F-4D97-AF65-F5344CB8AC3E}">
        <p14:creationId xmlns:p14="http://schemas.microsoft.com/office/powerpoint/2010/main" val="2424721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all do our part. It’s a team effort. </a:t>
            </a:r>
          </a:p>
        </p:txBody>
      </p:sp>
      <p:sp>
        <p:nvSpPr>
          <p:cNvPr id="4" name="Slide Number Placeholder 3"/>
          <p:cNvSpPr>
            <a:spLocks noGrp="1"/>
          </p:cNvSpPr>
          <p:nvPr>
            <p:ph type="sldNum" sz="quarter" idx="10"/>
          </p:nvPr>
        </p:nvSpPr>
        <p:spPr/>
        <p:txBody>
          <a:bodyPr/>
          <a:lstStyle/>
          <a:p>
            <a:fld id="{6556E19E-EAF2-A745-A92B-ACE5D512D0B3}" type="slidenum">
              <a:rPr lang="en-US" smtClean="0"/>
              <a:t>31</a:t>
            </a:fld>
            <a:endParaRPr lang="en-US"/>
          </a:p>
        </p:txBody>
      </p:sp>
    </p:spTree>
    <p:extLst>
      <p:ext uri="{BB962C8B-B14F-4D97-AF65-F5344CB8AC3E}">
        <p14:creationId xmlns:p14="http://schemas.microsoft.com/office/powerpoint/2010/main" val="1534691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32</a:t>
            </a:fld>
            <a:endParaRPr lang="en-US" altLang="en-US"/>
          </a:p>
        </p:txBody>
      </p:sp>
    </p:spTree>
    <p:extLst>
      <p:ext uri="{BB962C8B-B14F-4D97-AF65-F5344CB8AC3E}">
        <p14:creationId xmlns:p14="http://schemas.microsoft.com/office/powerpoint/2010/main" val="1584379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a small set of stairs that didn’t consider accessibility and had no ramp. Someone tried to add a ramp, but only managed to make it half way up the stairs. This is not effective. This is what can happen when you try to add accessibility later as a band aid. </a:t>
            </a:r>
          </a:p>
        </p:txBody>
      </p:sp>
      <p:sp>
        <p:nvSpPr>
          <p:cNvPr id="4" name="Slide Number Placeholder 3"/>
          <p:cNvSpPr>
            <a:spLocks noGrp="1"/>
          </p:cNvSpPr>
          <p:nvPr>
            <p:ph type="sldNum" sz="quarter" idx="10"/>
          </p:nvPr>
        </p:nvSpPr>
        <p:spPr/>
        <p:txBody>
          <a:bodyPr/>
          <a:lstStyle/>
          <a:p>
            <a:fld id="{6556E19E-EAF2-A745-A92B-ACE5D512D0B3}" type="slidenum">
              <a:rPr lang="en-US" smtClean="0"/>
              <a:t>4</a:t>
            </a:fld>
            <a:endParaRPr lang="en-US"/>
          </a:p>
        </p:txBody>
      </p:sp>
    </p:spTree>
    <p:extLst>
      <p:ext uri="{BB962C8B-B14F-4D97-AF65-F5344CB8AC3E}">
        <p14:creationId xmlns:p14="http://schemas.microsoft.com/office/powerpoint/2010/main" val="589702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SzTx/>
              <a:buFont typeface="Arial" charset="0"/>
              <a:buNone/>
              <a:defRPr/>
            </a:pPr>
            <a:r>
              <a:rPr lang="en-GB" sz="1999" dirty="0"/>
              <a:t>Headings (</a:t>
            </a:r>
            <a:r>
              <a:rPr lang="en-GB" sz="2000" dirty="0">
                <a:solidFill>
                  <a:schemeClr val="tx1"/>
                </a:solidFill>
              </a:rPr>
              <a:t>(2.4.6))</a:t>
            </a:r>
            <a:endParaRPr lang="en-GB" sz="1999" dirty="0"/>
          </a:p>
          <a:p>
            <a:pPr marL="285664" indent="-285664">
              <a:spcBef>
                <a:spcPts val="0"/>
              </a:spcBef>
              <a:buSzTx/>
              <a:buFont typeface="Arial" charset="0"/>
              <a:buChar char="•"/>
              <a:defRPr/>
            </a:pPr>
            <a:r>
              <a:rPr lang="en-GB" sz="1999" dirty="0"/>
              <a:t>Headings are used to provide a hierarchical structure to content on a webpage.</a:t>
            </a:r>
          </a:p>
          <a:p>
            <a:pPr marL="742727" lvl="1" indent="-285664">
              <a:spcBef>
                <a:spcPts val="0"/>
              </a:spcBef>
              <a:buSzTx/>
              <a:buFont typeface="Arial" charset="0"/>
              <a:buChar char="•"/>
              <a:defRPr/>
            </a:pPr>
            <a:r>
              <a:rPr lang="en-GB" sz="1799" dirty="0"/>
              <a:t>Do not pick a level for the visible appearance; it should follow the proper sequence</a:t>
            </a:r>
          </a:p>
          <a:p>
            <a:pPr marL="742727" lvl="1" indent="-285664">
              <a:spcBef>
                <a:spcPts val="0"/>
              </a:spcBef>
              <a:buSzTx/>
              <a:buFont typeface="Arial" charset="0"/>
              <a:buChar char="•"/>
              <a:defRPr/>
            </a:pPr>
            <a:r>
              <a:rPr lang="en-GB" sz="1799" dirty="0"/>
              <a:t>Establishes hierarchy from level 1 to level 6 </a:t>
            </a:r>
            <a:r>
              <a:rPr lang="en-GB" sz="1799" dirty="0">
                <a:solidFill>
                  <a:schemeClr val="accent5"/>
                </a:solidFill>
              </a:rPr>
              <a:t>(&lt;H1&gt;, &lt;H2&gt;, &lt;H3&gt;, &lt;H4&gt;, &lt;H5&gt;, &lt;H6&gt;)</a:t>
            </a:r>
          </a:p>
          <a:p>
            <a:pPr marL="742727" lvl="1" indent="-285664">
              <a:spcBef>
                <a:spcPts val="0"/>
              </a:spcBef>
              <a:buSzTx/>
              <a:buFont typeface="Arial" charset="0"/>
              <a:buChar char="•"/>
              <a:defRPr/>
            </a:pPr>
            <a:r>
              <a:rPr lang="en-GB" sz="1799" dirty="0"/>
              <a:t>Skipping heading levels is considered bad practice and should be avoided.</a:t>
            </a:r>
          </a:p>
          <a:p>
            <a:pPr marL="742727" lvl="1" indent="-285664">
              <a:spcBef>
                <a:spcPts val="0"/>
              </a:spcBef>
              <a:buSzTx/>
              <a:buFont typeface="Arial" charset="0"/>
              <a:buChar char="•"/>
              <a:defRPr/>
            </a:pPr>
            <a:r>
              <a:rPr lang="en-GB" sz="1799" dirty="0"/>
              <a:t>Heading level 1 should only be used once on a webpage. </a:t>
            </a:r>
          </a:p>
          <a:p>
            <a:pPr marL="285664" indent="-285664">
              <a:spcBef>
                <a:spcPts val="0"/>
              </a:spcBef>
              <a:buSzTx/>
              <a:buFont typeface="Arial" charset="0"/>
              <a:buChar char="•"/>
              <a:defRPr/>
            </a:pPr>
            <a:r>
              <a:rPr lang="en-GB" sz="1999" dirty="0"/>
              <a:t>Headings are used for navigating around a webpage.</a:t>
            </a:r>
          </a:p>
          <a:p>
            <a:pPr marL="742727" lvl="1" indent="-285664">
              <a:spcBef>
                <a:spcPts val="0"/>
              </a:spcBef>
              <a:buSzTx/>
              <a:buFont typeface="Arial" charset="0"/>
              <a:buChar char="•"/>
              <a:defRPr/>
            </a:pPr>
            <a:r>
              <a:rPr lang="en-GB" sz="1799" dirty="0"/>
              <a:t>Consistency of headings across the site provides clear structure. </a:t>
            </a:r>
          </a:p>
          <a:p>
            <a:pPr marL="742727" lvl="1" indent="-285664">
              <a:spcBef>
                <a:spcPts val="0"/>
              </a:spcBef>
              <a:buSzTx/>
              <a:buFont typeface="Arial" charset="0"/>
              <a:buChar char="•"/>
              <a:defRPr/>
            </a:pPr>
            <a:r>
              <a:rPr lang="en-GB" sz="1799" dirty="0"/>
              <a:t>Screen reader users have shortcuts to navigate through Headings to quickly access or understand the pages layout.</a:t>
            </a:r>
          </a:p>
          <a:p>
            <a:pPr marL="742727" lvl="1" indent="-285664">
              <a:spcBef>
                <a:spcPts val="0"/>
              </a:spcBef>
              <a:buSzTx/>
              <a:buFont typeface="Arial" charset="0"/>
              <a:buChar char="•"/>
              <a:defRPr/>
            </a:pPr>
            <a:endParaRPr lang="en-GB" sz="1799" dirty="0"/>
          </a:p>
          <a:p>
            <a:pPr>
              <a:spcBef>
                <a:spcPts val="0"/>
              </a:spcBef>
              <a:buSzTx/>
              <a:defRPr/>
            </a:pPr>
            <a:r>
              <a:rPr lang="en-GB" sz="1999" b="1" dirty="0"/>
              <a:t>Benefits:</a:t>
            </a:r>
          </a:p>
          <a:p>
            <a:pPr marL="742727" lvl="1" indent="-285664">
              <a:spcBef>
                <a:spcPts val="0"/>
              </a:spcBef>
              <a:buSzTx/>
              <a:buFont typeface="Arial" charset="0"/>
              <a:buChar char="•"/>
              <a:defRPr/>
            </a:pPr>
            <a:r>
              <a:rPr lang="en-GB" sz="1799" dirty="0"/>
              <a:t>This structure and meaning is leveraged by Search Engines and increase page traffic.</a:t>
            </a:r>
          </a:p>
          <a:p>
            <a:pPr marL="742727" lvl="1" indent="-285664">
              <a:spcBef>
                <a:spcPts val="0"/>
              </a:spcBef>
              <a:buSzTx/>
              <a:buFont typeface="Arial" charset="0"/>
              <a:buChar char="•"/>
              <a:defRPr/>
            </a:pPr>
            <a:r>
              <a:rPr lang="en-GB" sz="1799" dirty="0"/>
              <a:t>Subsequent headings (H1-H6) highlights additional information sections on the page. </a:t>
            </a:r>
          </a:p>
          <a:p>
            <a:pPr marL="742727" lvl="1" indent="-285664">
              <a:spcBef>
                <a:spcPts val="0"/>
              </a:spcBef>
              <a:buSzTx/>
              <a:buFont typeface="Arial" charset="0"/>
              <a:buChar char="•"/>
              <a:defRPr/>
            </a:pPr>
            <a:r>
              <a:rPr lang="en-GB" sz="1799" dirty="0"/>
              <a:t>Makes content visibly scannable as well as adding navigation to the page for a screen reader user.</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34</a:t>
            </a:fld>
            <a:endParaRPr lang="en-US"/>
          </a:p>
        </p:txBody>
      </p:sp>
    </p:spTree>
    <p:extLst>
      <p:ext uri="{BB962C8B-B14F-4D97-AF65-F5344CB8AC3E}">
        <p14:creationId xmlns:p14="http://schemas.microsoft.com/office/powerpoint/2010/main" val="302640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deficiency (also called color blindness) affects approximately 1 in 12 men (8%) and 1 in 200 women in the world. This video by SSB Bart Group shows when color contrast testing is important. </a:t>
            </a:r>
          </a:p>
          <a:p>
            <a:endParaRPr lang="en-US" dirty="0"/>
          </a:p>
          <a:p>
            <a:r>
              <a:rPr lang="en-US" dirty="0"/>
              <a:t>This was tweeted by @</a:t>
            </a:r>
            <a:r>
              <a:rPr lang="en-US" dirty="0" err="1"/>
              <a:t>Wethecolorblind</a:t>
            </a:r>
            <a:r>
              <a:rPr lang="en-US" dirty="0"/>
              <a:t>. Their tag line “roses are gray, violets are gray…”</a:t>
            </a:r>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35</a:t>
            </a:fld>
            <a:endParaRPr lang="en-US" altLang="en-US"/>
          </a:p>
        </p:txBody>
      </p:sp>
    </p:spTree>
    <p:extLst>
      <p:ext uri="{BB962C8B-B14F-4D97-AF65-F5344CB8AC3E}">
        <p14:creationId xmlns:p14="http://schemas.microsoft.com/office/powerpoint/2010/main" val="81246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Don’t use color alone for meaning. </a:t>
            </a:r>
          </a:p>
          <a:p>
            <a:pPr marL="0" indent="0">
              <a:buNone/>
            </a:pPr>
            <a:endParaRPr lang="en-US" dirty="0"/>
          </a:p>
          <a:p>
            <a:r>
              <a:rPr lang="en-US" b="0" dirty="0"/>
              <a:t>In graphs, place the legend directly in the chart</a:t>
            </a:r>
          </a:p>
          <a:p>
            <a:r>
              <a:rPr lang="en-US" b="0" dirty="0"/>
              <a:t>In graphs and maps, display the type of data for each element in a  tooltip so it can be viewed on a mouse over [done with the a:hover tag] so color isn’t the only attribute</a:t>
            </a:r>
          </a:p>
          <a:p>
            <a:r>
              <a:rPr lang="en-US" b="0" dirty="0"/>
              <a:t>Use varied icons or varied shapes in addition to color for status icons or to indicate required fields</a:t>
            </a:r>
          </a:p>
          <a:p>
            <a:r>
              <a:rPr lang="en-US" b="0" dirty="0"/>
              <a:t>When users are required to select a color, name the color in text as well as showing the color</a:t>
            </a:r>
          </a:p>
          <a:p>
            <a:r>
              <a:rPr lang="en-US" b="0" dirty="0"/>
              <a:t>To sum it up: never use color alone to indicate anything!</a:t>
            </a:r>
          </a:p>
          <a:p>
            <a:pPr marL="0" indent="0">
              <a:buNone/>
            </a:pPr>
            <a:endParaRPr lang="en-US" dirty="0"/>
          </a:p>
          <a:p>
            <a:endParaRPr lang="en-US" dirty="0"/>
          </a:p>
          <a:p>
            <a:r>
              <a:rPr lang="en-US" dirty="0"/>
              <a:t>Incidental: inactive user interface component</a:t>
            </a:r>
          </a:p>
          <a:p>
            <a:r>
              <a:rPr lang="en-US" dirty="0"/>
              <a:t>Logotypes: logo or brand</a:t>
            </a:r>
          </a:p>
          <a:p>
            <a:endParaRPr lang="en-US" dirty="0"/>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36</a:t>
            </a:fld>
            <a:endParaRPr lang="en-US" altLang="en-US"/>
          </a:p>
        </p:txBody>
      </p:sp>
    </p:spTree>
    <p:extLst>
      <p:ext uri="{BB962C8B-B14F-4D97-AF65-F5344CB8AC3E}">
        <p14:creationId xmlns:p14="http://schemas.microsoft.com/office/powerpoint/2010/main" val="3467313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always tell from the surface which items on your site are accessible. In this case, both of these form fields look accessible, but a key piece of information is missing for the screen reader user. Neither of these have proper labels on the form field. That means when a screen reader encounters them they only hear “form field empty.” Which makes it impossible to know what this field is requesting. </a:t>
            </a:r>
          </a:p>
          <a:p>
            <a:endParaRPr lang="en-US" dirty="0"/>
          </a:p>
          <a:p>
            <a:r>
              <a:rPr lang="en-US" dirty="0"/>
              <a:t>Often search and mailing list sign up are key tasks user do on your site. </a:t>
            </a:r>
          </a:p>
        </p:txBody>
      </p:sp>
      <p:sp>
        <p:nvSpPr>
          <p:cNvPr id="4" name="Slide Number Placeholder 3"/>
          <p:cNvSpPr>
            <a:spLocks noGrp="1"/>
          </p:cNvSpPr>
          <p:nvPr>
            <p:ph type="sldNum" sz="quarter" idx="10"/>
          </p:nvPr>
        </p:nvSpPr>
        <p:spPr/>
        <p:txBody>
          <a:bodyPr/>
          <a:lstStyle/>
          <a:p>
            <a:fld id="{6556E19E-EAF2-A745-A92B-ACE5D512D0B3}" type="slidenum">
              <a:rPr lang="en-US" smtClean="0"/>
              <a:t>37</a:t>
            </a:fld>
            <a:endParaRPr lang="en-US"/>
          </a:p>
        </p:txBody>
      </p:sp>
    </p:spTree>
    <p:extLst>
      <p:ext uri="{BB962C8B-B14F-4D97-AF65-F5344CB8AC3E}">
        <p14:creationId xmlns:p14="http://schemas.microsoft.com/office/powerpoint/2010/main" val="1495543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Screen reader users use links as a means to navigate a webpage, which means they are often taken out of context. Unique and distinctive text is really important for screen reader users. </a:t>
            </a:r>
            <a:endParaRPr lang="en-US" sz="1200" dirty="0">
              <a:latin typeface="Arial"/>
            </a:endParaRP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38</a:t>
            </a:fld>
            <a:endParaRPr lang="en-US"/>
          </a:p>
        </p:txBody>
      </p:sp>
    </p:spTree>
    <p:extLst>
      <p:ext uri="{BB962C8B-B14F-4D97-AF65-F5344CB8AC3E}">
        <p14:creationId xmlns:p14="http://schemas.microsoft.com/office/powerpoint/2010/main" val="3489658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charset="0"/>
              <a:buNone/>
              <a:defRPr/>
            </a:pPr>
            <a:r>
              <a:rPr lang="da-DK" sz="2000" dirty="0"/>
              <a:t>Images with Text (1.4.5)</a:t>
            </a:r>
            <a:endParaRPr lang="en-US" sz="1999" dirty="0">
              <a:solidFill>
                <a:srgbClr val="000000"/>
              </a:solidFill>
            </a:endParaRPr>
          </a:p>
          <a:p>
            <a:pPr marL="285664" indent="-285664">
              <a:spcBef>
                <a:spcPts val="0"/>
              </a:spcBef>
              <a:buFont typeface="Arial" charset="0"/>
              <a:buChar char="•"/>
              <a:defRPr/>
            </a:pPr>
            <a:r>
              <a:rPr lang="en-US" sz="1999" dirty="0">
                <a:solidFill>
                  <a:srgbClr val="000000"/>
                </a:solidFill>
              </a:rPr>
              <a:t>Whenever possible, images that include text should be avoided. </a:t>
            </a:r>
          </a:p>
          <a:p>
            <a:pPr marL="0" indent="0">
              <a:spcBef>
                <a:spcPts val="0"/>
              </a:spcBef>
              <a:buFont typeface="Arial" charset="0"/>
              <a:buNone/>
              <a:defRPr/>
            </a:pPr>
            <a:r>
              <a:rPr lang="en-US" sz="1200" b="0" i="0" kern="1200" dirty="0">
                <a:solidFill>
                  <a:schemeClr val="tx1"/>
                </a:solidFill>
                <a:effectLst/>
                <a:latin typeface="+mn-lt"/>
                <a:ea typeface="+mn-ea"/>
                <a:cs typeface="+mn-cs"/>
              </a:rPr>
              <a:t>The first problem with using an </a:t>
            </a:r>
            <a:r>
              <a:rPr lang="en-US" sz="1200" b="1" i="0" kern="1200" dirty="0">
                <a:solidFill>
                  <a:schemeClr val="tx1"/>
                </a:solidFill>
                <a:effectLst/>
                <a:latin typeface="+mn-lt"/>
                <a:ea typeface="+mn-ea"/>
                <a:cs typeface="+mn-cs"/>
              </a:rPr>
              <a:t>image</a:t>
            </a:r>
            <a:r>
              <a:rPr lang="en-US" sz="1200" b="0" i="0" kern="1200" dirty="0">
                <a:solidFill>
                  <a:schemeClr val="tx1"/>
                </a:solidFill>
                <a:effectLst/>
                <a:latin typeface="+mn-lt"/>
                <a:ea typeface="+mn-ea"/>
                <a:cs typeface="+mn-cs"/>
              </a:rPr>
              <a:t> to show </a:t>
            </a:r>
            <a:r>
              <a:rPr lang="en-US" sz="1200" b="1" i="0" kern="1200" dirty="0">
                <a:solidFill>
                  <a:schemeClr val="tx1"/>
                </a:solidFill>
                <a:effectLst/>
                <a:latin typeface="+mn-lt"/>
                <a:ea typeface="+mn-ea"/>
                <a:cs typeface="+mn-cs"/>
              </a:rPr>
              <a:t>text</a:t>
            </a:r>
            <a:r>
              <a:rPr lang="en-US" sz="1200" b="0" i="0" kern="1200" dirty="0">
                <a:solidFill>
                  <a:schemeClr val="tx1"/>
                </a:solidFill>
                <a:effectLst/>
                <a:latin typeface="+mn-lt"/>
                <a:ea typeface="+mn-ea"/>
                <a:cs typeface="+mn-cs"/>
              </a:rPr>
              <a:t> is it takes away the </a:t>
            </a:r>
            <a:r>
              <a:rPr lang="en-US" sz="1200" b="1" i="0" kern="1200" dirty="0" err="1">
                <a:solidFill>
                  <a:schemeClr val="tx1"/>
                </a:solidFill>
                <a:effectLst/>
                <a:latin typeface="+mn-lt"/>
                <a:ea typeface="+mn-ea"/>
                <a:cs typeface="+mn-cs"/>
              </a:rPr>
              <a:t>accessibility</a:t>
            </a:r>
            <a:r>
              <a:rPr lang="en-US" sz="1200" b="0" i="0" kern="1200" dirty="0" err="1">
                <a:solidFill>
                  <a:schemeClr val="tx1"/>
                </a:solidFill>
                <a:effectLst/>
                <a:latin typeface="+mn-lt"/>
                <a:ea typeface="+mn-ea"/>
                <a:cs typeface="+mn-cs"/>
              </a:rPr>
              <a:t>for</a:t>
            </a:r>
            <a:r>
              <a:rPr lang="en-US" sz="1200" b="0" i="0" kern="1200" dirty="0">
                <a:solidFill>
                  <a:schemeClr val="tx1"/>
                </a:solidFill>
                <a:effectLst/>
                <a:latin typeface="+mn-lt"/>
                <a:ea typeface="+mn-ea"/>
                <a:cs typeface="+mn-cs"/>
              </a:rPr>
              <a:t> blind and visually impaired users that comes with </a:t>
            </a:r>
            <a:r>
              <a:rPr lang="en-US" sz="1200" b="1" i="0" kern="1200" dirty="0">
                <a:solidFill>
                  <a:schemeClr val="tx1"/>
                </a:solidFill>
                <a:effectLst/>
                <a:latin typeface="+mn-lt"/>
                <a:ea typeface="+mn-ea"/>
                <a:cs typeface="+mn-cs"/>
              </a:rPr>
              <a:t>text</a:t>
            </a:r>
            <a:r>
              <a:rPr lang="en-US" sz="1200" b="0" i="0" kern="1200" dirty="0">
                <a:solidFill>
                  <a:schemeClr val="tx1"/>
                </a:solidFill>
                <a:effectLst/>
                <a:latin typeface="+mn-lt"/>
                <a:ea typeface="+mn-ea"/>
                <a:cs typeface="+mn-cs"/>
              </a:rPr>
              <a:t>. For instance, a blind user might have a screen reader set up on their computer to read out the </a:t>
            </a:r>
            <a:r>
              <a:rPr lang="en-US" sz="1200" b="1" i="0" kern="1200" dirty="0">
                <a:solidFill>
                  <a:schemeClr val="tx1"/>
                </a:solidFill>
                <a:effectLst/>
                <a:latin typeface="+mn-lt"/>
                <a:ea typeface="+mn-ea"/>
                <a:cs typeface="+mn-cs"/>
              </a:rPr>
              <a:t>text</a:t>
            </a:r>
            <a:r>
              <a:rPr lang="en-US" sz="1200" b="0" i="0" kern="1200" dirty="0">
                <a:solidFill>
                  <a:schemeClr val="tx1"/>
                </a:solidFill>
                <a:effectLst/>
                <a:latin typeface="+mn-lt"/>
                <a:ea typeface="+mn-ea"/>
                <a:cs typeface="+mn-cs"/>
              </a:rPr>
              <a:t> and menu items for them.</a:t>
            </a:r>
            <a:endParaRPr lang="en-US" sz="1999" dirty="0">
              <a:solidFill>
                <a:srgbClr val="000000"/>
              </a:solidFill>
            </a:endParaRPr>
          </a:p>
          <a:p>
            <a:pPr marL="285664" indent="-285664">
              <a:spcBef>
                <a:spcPts val="0"/>
              </a:spcBef>
              <a:buSzTx/>
              <a:buFont typeface="Arial" charset="0"/>
              <a:buChar char="•"/>
              <a:defRPr/>
            </a:pPr>
            <a:r>
              <a:rPr lang="en-US" sz="1999" dirty="0">
                <a:solidFill>
                  <a:srgbClr val="000000"/>
                </a:solidFill>
              </a:rPr>
              <a:t>When you must put text inside an image, take note that color contrast checkers can not automatically check these situations.</a:t>
            </a:r>
          </a:p>
          <a:p>
            <a:pPr marL="742727" lvl="1" indent="-285664">
              <a:spcBef>
                <a:spcPts val="0"/>
              </a:spcBef>
              <a:buFont typeface="Arial" charset="0"/>
              <a:buChar char="•"/>
              <a:defRPr/>
            </a:pPr>
            <a:r>
              <a:rPr lang="en-US" sz="1799" dirty="0">
                <a:solidFill>
                  <a:srgbClr val="000000"/>
                </a:solidFill>
              </a:rPr>
              <a:t>You will need to manually check that the text and image have enough contrast to be readable.</a:t>
            </a:r>
          </a:p>
          <a:p>
            <a:pPr marL="742727" lvl="1" indent="-285664">
              <a:spcBef>
                <a:spcPts val="0"/>
              </a:spcBef>
              <a:buFont typeface="Arial" charset="0"/>
              <a:buChar char="•"/>
              <a:defRPr/>
            </a:pPr>
            <a:r>
              <a:rPr lang="en-US" sz="1799" dirty="0">
                <a:solidFill>
                  <a:srgbClr val="000000"/>
                </a:solidFill>
              </a:rPr>
              <a:t>Also consider that Images often have a variety of colors and tones. While one part of the text may be easy to read, other parts are difficult. </a:t>
            </a:r>
          </a:p>
          <a:p>
            <a:pPr marL="285664" indent="-285664">
              <a:spcBef>
                <a:spcPts val="0"/>
              </a:spcBef>
              <a:buFont typeface="Arial" panose="020B0604020202020204" pitchFamily="34" charset="0"/>
              <a:buChar char="•"/>
              <a:defRPr/>
            </a:pPr>
            <a:r>
              <a:rPr lang="en-US" sz="1999" dirty="0"/>
              <a:t>Note: Keep in mind that images with text will also not zoom or resize without becoming pixelated. This can make reading even more difficult. </a:t>
            </a:r>
          </a:p>
          <a:p>
            <a:pPr marL="285664" indent="-285664">
              <a:spcBef>
                <a:spcPts val="0"/>
              </a:spcBef>
              <a:buFont typeface="Arial" panose="020B0604020202020204" pitchFamily="34" charset="0"/>
              <a:buChar char="•"/>
              <a:defRPr/>
            </a:pPr>
            <a:endParaRPr lang="en-US" sz="1999" dirty="0"/>
          </a:p>
          <a:p>
            <a:pPr marL="0" indent="0">
              <a:buNone/>
            </a:pPr>
            <a:r>
              <a:rPr lang="en-US" sz="2000" dirty="0">
                <a:solidFill>
                  <a:srgbClr val="333333"/>
                </a:solidFill>
              </a:rPr>
              <a:t>Images should not be used to present text</a:t>
            </a:r>
            <a:endParaRPr lang="en-US" sz="2000" dirty="0"/>
          </a:p>
          <a:p>
            <a:pPr marL="342797" indent="-342797">
              <a:buFont typeface="Arial" panose="020B0604020202020204" pitchFamily="34" charset="0"/>
              <a:buChar char="•"/>
            </a:pPr>
            <a:r>
              <a:rPr lang="en-US" sz="2000" dirty="0"/>
              <a:t>Common missuses: CAPTCHA, carousels, and ads</a:t>
            </a:r>
          </a:p>
          <a:p>
            <a:pPr marL="342797" indent="-342797">
              <a:buFont typeface="Arial" panose="020B0604020202020204" pitchFamily="34" charset="0"/>
              <a:buChar char="•"/>
            </a:pPr>
            <a:r>
              <a:rPr lang="en-US" sz="2000" dirty="0"/>
              <a:t>Avoid using images of text for headers; trying creating the same result with CSS</a:t>
            </a:r>
            <a:endParaRPr lang="en-US" sz="2000" dirty="0">
              <a:solidFill>
                <a:schemeClr val="tx1"/>
              </a:solidFill>
            </a:endParaRPr>
          </a:p>
          <a:p>
            <a:pPr marL="342797" indent="-342797">
              <a:buFont typeface="Arial" panose="020B0604020202020204" pitchFamily="34" charset="0"/>
              <a:buChar char="•"/>
            </a:pPr>
            <a:r>
              <a:rPr lang="en-US" sz="2000" dirty="0"/>
              <a:t>Logos are an acceptable exception</a:t>
            </a:r>
          </a:p>
          <a:p>
            <a:pPr marL="0" indent="0">
              <a:buNone/>
            </a:pPr>
            <a:r>
              <a:rPr lang="en-US" sz="2000" dirty="0"/>
              <a:t>Note: </a:t>
            </a:r>
          </a:p>
          <a:p>
            <a:pPr marL="342797" indent="-342797">
              <a:buChar char="•"/>
            </a:pPr>
            <a:r>
              <a:rPr lang="en-US" sz="2000" dirty="0"/>
              <a:t>Text in images can not be read by a screen reader, important to have descriptive alternative text. </a:t>
            </a:r>
          </a:p>
          <a:p>
            <a:pPr marL="342797" indent="-342797">
              <a:buChar char="•"/>
            </a:pPr>
            <a:r>
              <a:rPr lang="en-US" sz="2000" dirty="0"/>
              <a:t>Images of text do not resize well and will look degraded when using zoom function or on mobile devices. </a:t>
            </a:r>
          </a:p>
          <a:p>
            <a:pPr marL="342797" indent="-342797">
              <a:buChar char="•"/>
            </a:pPr>
            <a:r>
              <a:rPr lang="en-US" sz="2000" dirty="0"/>
              <a:t>Readability is usually very low due to color and font choices.</a:t>
            </a:r>
            <a:endParaRPr lang="en-US" sz="1999" dirty="0"/>
          </a:p>
          <a:p>
            <a:pPr marL="285664" indent="-285664">
              <a:spcBef>
                <a:spcPts val="0"/>
              </a:spcBef>
              <a:buFont typeface="Arial" panose="020B0604020202020204" pitchFamily="34" charset="0"/>
              <a:buChar char="•"/>
              <a:defRPr/>
            </a:pPr>
            <a:endParaRPr lang="en-US" sz="1999" dirty="0"/>
          </a:p>
          <a:p>
            <a:pPr marL="285664" indent="-285664">
              <a:spcBef>
                <a:spcPts val="0"/>
              </a:spcBef>
              <a:buFont typeface="Arial" panose="020B0604020202020204" pitchFamily="34" charset="0"/>
              <a:buChar char="•"/>
              <a:defRPr/>
            </a:pPr>
            <a:r>
              <a:rPr lang="en-US" sz="1999" dirty="0"/>
              <a:t>Google Translates can’t change these words!</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39</a:t>
            </a:fld>
            <a:endParaRPr lang="en-US"/>
          </a:p>
        </p:txBody>
      </p:sp>
    </p:spTree>
    <p:extLst>
      <p:ext uri="{BB962C8B-B14F-4D97-AF65-F5344CB8AC3E}">
        <p14:creationId xmlns:p14="http://schemas.microsoft.com/office/powerpoint/2010/main" val="3950495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3.2.4 Consistent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Components that have the same functionality within a set of Web pages are identified consistently.</a:t>
            </a:r>
          </a:p>
          <a:p>
            <a:r>
              <a:rPr lang="en-US" dirty="0"/>
              <a:t>How to achieve:</a:t>
            </a:r>
          </a:p>
          <a:p>
            <a:pPr marL="342797" indent="-342797">
              <a:buFont typeface="Arial" panose="020B0604020202020204" pitchFamily="34" charset="0"/>
              <a:buChar char="•"/>
            </a:pPr>
            <a:r>
              <a:rPr lang="en-US" dirty="0"/>
              <a:t>Consistent use of icons and where they link to</a:t>
            </a:r>
          </a:p>
          <a:p>
            <a:pPr marL="342797" indent="-342797">
              <a:buFont typeface="Arial" panose="020B0604020202020204" pitchFamily="34" charset="0"/>
              <a:buChar char="•"/>
            </a:pPr>
            <a:r>
              <a:rPr lang="en-US" dirty="0"/>
              <a:t>Consistent referential links</a:t>
            </a:r>
          </a:p>
          <a:p>
            <a:pPr marL="342797" indent="-342797">
              <a:buFont typeface="Arial" panose="020B0604020202020204" pitchFamily="34" charset="0"/>
              <a:buChar char="•"/>
            </a:pPr>
            <a:r>
              <a:rPr lang="en-US" dirty="0"/>
              <a:t>Consistent labels, names, and text alternatives for content that has the same functionality</a:t>
            </a:r>
          </a:p>
          <a:p>
            <a:r>
              <a:rPr lang="en-US" dirty="0"/>
              <a:t>Incorrect example: Calling a search box “search” on the home page, but then referring to it as “find’ on other pages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E8B93C-CB24-411B-87AB-BC014EAC302B}" type="slidenum">
              <a:rPr lang="en-US" smtClean="0"/>
              <a:t>42</a:t>
            </a:fld>
            <a:endParaRPr lang="en-US"/>
          </a:p>
        </p:txBody>
      </p:sp>
    </p:spTree>
    <p:extLst>
      <p:ext uri="{BB962C8B-B14F-4D97-AF65-F5344CB8AC3E}">
        <p14:creationId xmlns:p14="http://schemas.microsoft.com/office/powerpoint/2010/main" val="861128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Accuracy is affected by:</a:t>
            </a:r>
          </a:p>
          <a:p>
            <a:pPr lvl="1"/>
            <a:r>
              <a:rPr lang="en-US" dirty="0"/>
              <a:t>Sound quality</a:t>
            </a:r>
          </a:p>
          <a:p>
            <a:pPr lvl="1"/>
            <a:r>
              <a:rPr lang="en-US" dirty="0"/>
              <a:t>Primary language vs secondary language</a:t>
            </a:r>
          </a:p>
          <a:p>
            <a:pPr lvl="1"/>
            <a:r>
              <a:rPr lang="en-US" dirty="0"/>
              <a:t>Complex terms or concepts</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44</a:t>
            </a:fld>
            <a:endParaRPr lang="en-US"/>
          </a:p>
        </p:txBody>
      </p:sp>
    </p:spTree>
    <p:extLst>
      <p:ext uri="{BB962C8B-B14F-4D97-AF65-F5344CB8AC3E}">
        <p14:creationId xmlns:p14="http://schemas.microsoft.com/office/powerpoint/2010/main" val="2204321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45</a:t>
            </a:fld>
            <a:endParaRPr lang="en-US"/>
          </a:p>
        </p:txBody>
      </p:sp>
    </p:spTree>
    <p:extLst>
      <p:ext uri="{BB962C8B-B14F-4D97-AF65-F5344CB8AC3E}">
        <p14:creationId xmlns:p14="http://schemas.microsoft.com/office/powerpoint/2010/main" val="1504035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2.1.1 Keyboard and 2.1.2 No Keyboard trap</a:t>
            </a:r>
          </a:p>
          <a:p>
            <a:r>
              <a:rPr lang="en-US" dirty="0"/>
              <a:t>How to achieve:</a:t>
            </a:r>
          </a:p>
          <a:p>
            <a:pPr marL="285664" indent="-285664">
              <a:buChar char="•"/>
            </a:pPr>
            <a:r>
              <a:rPr lang="en-US" dirty="0">
                <a:solidFill>
                  <a:srgbClr val="333333"/>
                </a:solidFill>
              </a:rPr>
              <a:t>All page functionality is available using the keyboard</a:t>
            </a:r>
            <a:endParaRPr lang="en-US" dirty="0">
              <a:solidFill>
                <a:srgbClr val="3C485E"/>
              </a:solidFill>
            </a:endParaRPr>
          </a:p>
          <a:p>
            <a:pPr marL="285664" indent="-285664">
              <a:buChar char="•"/>
            </a:pPr>
            <a:r>
              <a:rPr lang="en-US" dirty="0">
                <a:solidFill>
                  <a:srgbClr val="3C485E"/>
                </a:solidFill>
              </a:rPr>
              <a:t>Cannot</a:t>
            </a:r>
            <a:r>
              <a:rPr lang="en-US" dirty="0"/>
              <a:t> be dependent on a device that require eye-hand coordination</a:t>
            </a:r>
            <a:r>
              <a:rPr lang="en-US" dirty="0">
                <a:solidFill>
                  <a:schemeClr val="tx1"/>
                </a:solidFill>
              </a:rPr>
              <a:t> e.g.</a:t>
            </a:r>
            <a:r>
              <a:rPr lang="en-US" dirty="0"/>
              <a:t> drag and drop actions.</a:t>
            </a:r>
          </a:p>
          <a:p>
            <a:r>
              <a:rPr lang="en-US" dirty="0"/>
              <a:t>Keep in mind, some users have trouble tracking a pointer or indicator</a:t>
            </a:r>
          </a:p>
          <a:p>
            <a:endParaRPr lang="en-US" dirty="0"/>
          </a:p>
          <a:p>
            <a:r>
              <a:rPr lang="en-US" dirty="0"/>
              <a:t>How to achieve:</a:t>
            </a:r>
          </a:p>
          <a:p>
            <a:r>
              <a:rPr lang="en-US" dirty="0"/>
              <a:t>Using only a keyboard, you can get to all items on the page. </a:t>
            </a:r>
          </a:p>
          <a:p>
            <a:r>
              <a:rPr lang="en-US" dirty="0"/>
              <a:t>A “keyboard trap” occurs when a person who uses a keyboard cannot move focus away from an interactive element or control using the keyboard alone</a:t>
            </a:r>
          </a:p>
        </p:txBody>
      </p:sp>
      <p:sp>
        <p:nvSpPr>
          <p:cNvPr id="4" name="Slide Number Placeholder 3"/>
          <p:cNvSpPr>
            <a:spLocks noGrp="1"/>
          </p:cNvSpPr>
          <p:nvPr>
            <p:ph type="sldNum" sz="quarter" idx="10"/>
          </p:nvPr>
        </p:nvSpPr>
        <p:spPr/>
        <p:txBody>
          <a:bodyPr/>
          <a:lstStyle/>
          <a:p>
            <a:fld id="{33E8B93C-CB24-411B-87AB-BC014EAC302B}" type="slidenum">
              <a:rPr lang="en-US" smtClean="0"/>
              <a:t>46</a:t>
            </a:fld>
            <a:endParaRPr lang="en-US"/>
          </a:p>
        </p:txBody>
      </p:sp>
    </p:spTree>
    <p:extLst>
      <p:ext uri="{BB962C8B-B14F-4D97-AF65-F5344CB8AC3E}">
        <p14:creationId xmlns:p14="http://schemas.microsoft.com/office/powerpoint/2010/main" val="3611292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Ability Awareness</a:t>
            </a:r>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5</a:t>
            </a:fld>
            <a:endParaRPr lang="en-US" altLang="en-US"/>
          </a:p>
        </p:txBody>
      </p:sp>
    </p:spTree>
    <p:extLst>
      <p:ext uri="{BB962C8B-B14F-4D97-AF65-F5344CB8AC3E}">
        <p14:creationId xmlns:p14="http://schemas.microsoft.com/office/powerpoint/2010/main" val="1086740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2.4.7 Focus Visible</a:t>
            </a:r>
          </a:p>
          <a:p>
            <a:r>
              <a:rPr lang="en-US" dirty="0"/>
              <a:t>Any keyboard operable user interface has a mode of operation where the keyboard focus indicator is visible. </a:t>
            </a:r>
          </a:p>
          <a:p>
            <a:endParaRPr lang="en-US" dirty="0"/>
          </a:p>
          <a:p>
            <a:r>
              <a:rPr lang="en-US" dirty="0"/>
              <a:t>But when it receives focus, things don’t happen without notification. </a:t>
            </a:r>
          </a:p>
          <a:p>
            <a:r>
              <a:rPr lang="en-US" dirty="0"/>
              <a:t>unannounced change could confuse or disorient the user</a:t>
            </a:r>
          </a:p>
          <a:p>
            <a:pPr marL="342797" indent="-342797">
              <a:buFont typeface="Arial" panose="020B0604020202020204" pitchFamily="34" charset="0"/>
              <a:buChar char="•"/>
            </a:pPr>
            <a:r>
              <a:rPr lang="en-US" dirty="0"/>
              <a:t>Links don’t open automatically on focus.</a:t>
            </a:r>
          </a:p>
          <a:p>
            <a:pPr marL="342797" indent="-342797">
              <a:buFont typeface="Arial" panose="020B0604020202020204" pitchFamily="34" charset="0"/>
              <a:buChar char="•"/>
            </a:pPr>
            <a:r>
              <a:rPr lang="en-US" dirty="0"/>
              <a:t>Forms do not submit without user confirming. </a:t>
            </a:r>
          </a:p>
          <a:p>
            <a:pPr marL="342797" indent="-342797">
              <a:buFont typeface="Arial" panose="020B0604020202020204" pitchFamily="34" charset="0"/>
              <a:buChar char="•"/>
            </a:pPr>
            <a:r>
              <a:rPr lang="en-US" dirty="0"/>
              <a:t>No automatic pop-ups. </a:t>
            </a:r>
          </a:p>
          <a:p>
            <a:pPr marL="342797" indent="-342797">
              <a:buFont typeface="Arial" panose="020B0604020202020204" pitchFamily="34" charset="0"/>
              <a:buChar char="•"/>
            </a:pPr>
            <a:r>
              <a:rPr lang="en-US" dirty="0"/>
              <a:t>Focus never jumps automatically. </a:t>
            </a:r>
          </a:p>
          <a:p>
            <a:endParaRPr lang="en-US" dirty="0"/>
          </a:p>
          <a:p>
            <a:endParaRPr lang="en-US" dirty="0"/>
          </a:p>
          <a:p>
            <a:r>
              <a:rPr lang="en-US" dirty="0"/>
              <a:t>See also</a:t>
            </a:r>
          </a:p>
          <a:p>
            <a:r>
              <a:rPr lang="en-US" dirty="0"/>
              <a:t>2.1.1 - Keyboard</a:t>
            </a:r>
          </a:p>
          <a:p>
            <a:r>
              <a:rPr lang="en-US" dirty="0"/>
              <a:t>2.4.3 – Focus Order</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E8B93C-CB24-411B-87AB-BC014EAC302B}" type="slidenum">
              <a:rPr lang="en-US" smtClean="0"/>
              <a:t>47</a:t>
            </a:fld>
            <a:endParaRPr lang="en-US"/>
          </a:p>
        </p:txBody>
      </p:sp>
    </p:spTree>
    <p:extLst>
      <p:ext uri="{BB962C8B-B14F-4D97-AF65-F5344CB8AC3E}">
        <p14:creationId xmlns:p14="http://schemas.microsoft.com/office/powerpoint/2010/main" val="3471838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1.3.3 – Sensory Characteristics</a:t>
            </a:r>
          </a:p>
          <a:p>
            <a:r>
              <a:rPr lang="en-US" dirty="0"/>
              <a:t>1.4.1 – Use of Color</a:t>
            </a:r>
          </a:p>
          <a:p>
            <a:r>
              <a:rPr lang="en-US" dirty="0"/>
              <a:t>3.3.2 – Labels or Instructions</a:t>
            </a:r>
          </a:p>
          <a:p>
            <a:r>
              <a:rPr lang="en-US" dirty="0"/>
              <a:t>3.3.3 – Error Suggestion</a:t>
            </a:r>
          </a:p>
          <a:p>
            <a:r>
              <a:rPr lang="en-US" dirty="0"/>
              <a:t>3.3.4 – Error Prevention (Legal, Financial, Data)</a:t>
            </a:r>
          </a:p>
          <a:p>
            <a:pPr marL="0" indent="0">
              <a:buFont typeface="Arial" panose="020B0604020202020204" pitchFamily="34" charset="0"/>
              <a:buNone/>
            </a:pPr>
            <a:endParaRPr lang="en-US" dirty="0"/>
          </a:p>
          <a:p>
            <a:pPr marL="342797" indent="-342797">
              <a:buFont typeface="Arial" panose="020B0604020202020204" pitchFamily="34" charset="0"/>
              <a:buChar char="•"/>
            </a:pPr>
            <a:r>
              <a:rPr lang="en-US" dirty="0"/>
              <a:t>Provide examples for data formats</a:t>
            </a:r>
          </a:p>
          <a:p>
            <a:pPr marL="342797" indent="-342797">
              <a:buFont typeface="Arial" panose="020B0604020202020204" pitchFamily="34" charset="0"/>
              <a:buChar char="•"/>
            </a:pPr>
            <a:r>
              <a:rPr lang="en-US" dirty="0"/>
              <a:t>Provide text instructions at the beginning of a form</a:t>
            </a:r>
          </a:p>
          <a:p>
            <a:r>
              <a:rPr lang="en-US" sz="4400" dirty="0"/>
              <a:t>How to achieve:</a:t>
            </a:r>
          </a:p>
          <a:p>
            <a:pPr marL="342797" indent="-342797">
              <a:buFont typeface="Arial" panose="020B0604020202020204" pitchFamily="34" charset="0"/>
              <a:buChar char="•"/>
            </a:pPr>
            <a:r>
              <a:rPr lang="en-US" sz="4400" dirty="0"/>
              <a:t>Required data formats</a:t>
            </a:r>
          </a:p>
          <a:p>
            <a:pPr marL="342797" indent="-342797">
              <a:buFont typeface="Arial" panose="020B0604020202020204" pitchFamily="34" charset="0"/>
              <a:buChar char="•"/>
            </a:pPr>
            <a:r>
              <a:rPr lang="en-US" sz="4400" dirty="0"/>
              <a:t>Invalid entry (dates)</a:t>
            </a:r>
          </a:p>
          <a:p>
            <a:pPr marL="342797" indent="-342797">
              <a:buFont typeface="Arial" panose="020B0604020202020204" pitchFamily="34" charset="0"/>
              <a:buChar char="•"/>
            </a:pPr>
            <a:r>
              <a:rPr lang="en-US" sz="4400" dirty="0"/>
              <a:t>Invalid characters</a:t>
            </a:r>
          </a:p>
          <a:p>
            <a:pPr marL="342797" indent="-342797">
              <a:buFont typeface="Arial" panose="020B0604020202020204" pitchFamily="34" charset="0"/>
              <a:buChar char="•"/>
            </a:pPr>
            <a:r>
              <a:rPr lang="en-US" sz="4400" dirty="0"/>
              <a:t>Don’t clear the form if user makes a mistake</a:t>
            </a:r>
          </a:p>
          <a:p>
            <a:pPr marL="342797" indent="-342797">
              <a:buFont typeface="Arial" panose="020B0604020202020204" pitchFamily="34" charset="0"/>
              <a:buChar char="•"/>
            </a:pPr>
            <a:r>
              <a:rPr lang="en-US" sz="4400" dirty="0"/>
              <a:t>Provide client-side validation and alert</a:t>
            </a:r>
          </a:p>
          <a:p>
            <a:pPr marL="342797" indent="-342797">
              <a:buFont typeface="Arial" panose="020B0604020202020204" pitchFamily="34" charset="0"/>
              <a:buChar char="•"/>
            </a:pPr>
            <a:endParaRPr lang="en-US" sz="4400" dirty="0"/>
          </a:p>
          <a:p>
            <a:r>
              <a:rPr lang="en-US" sz="4400" dirty="0"/>
              <a:t>Best practice: Provide error notifications before the users continues. </a:t>
            </a:r>
          </a:p>
          <a:p>
            <a:endParaRPr lang="en-US" sz="4199" dirty="0"/>
          </a:p>
          <a:p>
            <a:endParaRPr lang="en-US" sz="4199" dirty="0"/>
          </a:p>
          <a:p>
            <a:r>
              <a:rPr lang="en-US" sz="4199" dirty="0"/>
              <a:t>Adding examples to form fields greatly increase the success of the person entering the information. </a:t>
            </a:r>
          </a:p>
          <a:p>
            <a:r>
              <a:rPr lang="en-US" sz="4199" dirty="0"/>
              <a:t>Phone number examples:</a:t>
            </a:r>
          </a:p>
          <a:p>
            <a:pPr marL="742727" lvl="1" indent="-171399">
              <a:buFont typeface="Arial" panose="020B0604020202020204" pitchFamily="34" charset="0"/>
              <a:buChar char="•"/>
            </a:pPr>
            <a:r>
              <a:rPr lang="en-US" sz="3799" dirty="0"/>
              <a:t>With dashes</a:t>
            </a:r>
          </a:p>
          <a:p>
            <a:pPr marL="742727" lvl="1" indent="-171399">
              <a:buFont typeface="Arial" panose="020B0604020202020204" pitchFamily="34" charset="0"/>
              <a:buChar char="•"/>
            </a:pPr>
            <a:r>
              <a:rPr lang="en-US" sz="3799" dirty="0"/>
              <a:t>Without dashes</a:t>
            </a:r>
          </a:p>
          <a:p>
            <a:pPr marL="742727" lvl="1" indent="-171399">
              <a:buFont typeface="Arial" panose="020B0604020202020204" pitchFamily="34" charset="0"/>
              <a:buChar char="•"/>
            </a:pPr>
            <a:r>
              <a:rPr lang="en-US" sz="3799" dirty="0"/>
              <a:t>Broken out into 3 entry boxes</a:t>
            </a:r>
          </a:p>
          <a:p>
            <a:pPr marL="742727" lvl="1" indent="-171399">
              <a:buFont typeface="Arial" panose="020B0604020202020204" pitchFamily="34" charset="0"/>
              <a:buChar char="•"/>
            </a:pPr>
            <a:r>
              <a:rPr lang="en-US" sz="3799" dirty="0"/>
              <a:t>Include the country code</a:t>
            </a:r>
          </a:p>
          <a:p>
            <a:r>
              <a:rPr lang="en-US" sz="4199" dirty="0"/>
              <a:t>If you don’t clearly identify how you want the information, your site visitors could experience delays or even frustration. </a:t>
            </a:r>
          </a:p>
          <a:p>
            <a:pPr marL="342797" indent="-342797">
              <a:buFont typeface="Arial" panose="020B0604020202020204" pitchFamily="34" charset="0"/>
              <a:buChar char="•"/>
            </a:pPr>
            <a:endParaRPr lang="en-US" dirty="0"/>
          </a:p>
          <a:p>
            <a:pPr marL="0" indent="0">
              <a:buFont typeface="Arial" panose="020B0604020202020204" pitchFamily="34" charset="0"/>
              <a:buNone/>
            </a:pPr>
            <a:r>
              <a:rPr lang="en-US" dirty="0"/>
              <a:t>Errors</a:t>
            </a:r>
          </a:p>
          <a:p>
            <a:r>
              <a:rPr lang="en-US" dirty="0"/>
              <a:t>How to achieve:</a:t>
            </a:r>
          </a:p>
          <a:p>
            <a:pPr marL="342797" indent="-342797">
              <a:buFont typeface="Arial" panose="020B0604020202020204" pitchFamily="34" charset="0"/>
              <a:buChar char="•"/>
            </a:pPr>
            <a:r>
              <a:rPr lang="en-US" dirty="0"/>
              <a:t>Required data formats</a:t>
            </a:r>
          </a:p>
          <a:p>
            <a:pPr marL="342797" indent="-342797">
              <a:buFont typeface="Arial" panose="020B0604020202020204" pitchFamily="34" charset="0"/>
              <a:buChar char="•"/>
            </a:pPr>
            <a:r>
              <a:rPr lang="en-US" dirty="0"/>
              <a:t>Invalid entry (dates)</a:t>
            </a:r>
          </a:p>
          <a:p>
            <a:pPr marL="342797" indent="-342797">
              <a:buFont typeface="Arial" panose="020B0604020202020204" pitchFamily="34" charset="0"/>
              <a:buChar char="•"/>
            </a:pPr>
            <a:r>
              <a:rPr lang="en-US" dirty="0"/>
              <a:t>Invalid characters</a:t>
            </a:r>
          </a:p>
          <a:p>
            <a:pPr marL="342797" indent="-342797">
              <a:buFont typeface="Arial" panose="020B0604020202020204" pitchFamily="34" charset="0"/>
              <a:buChar char="•"/>
            </a:pPr>
            <a:r>
              <a:rPr lang="en-US" dirty="0"/>
              <a:t>Don’t clear the form if user makes a mistake</a:t>
            </a:r>
          </a:p>
          <a:p>
            <a:pPr marL="342797" indent="-342797">
              <a:buFont typeface="Arial" panose="020B0604020202020204" pitchFamily="34" charset="0"/>
              <a:buChar char="•"/>
            </a:pPr>
            <a:r>
              <a:rPr lang="en-US" dirty="0"/>
              <a:t>Provide client-side validation and alert</a:t>
            </a:r>
          </a:p>
          <a:p>
            <a:pPr marL="342797" indent="-342797">
              <a:buFont typeface="Arial" panose="020B0604020202020204" pitchFamily="34" charset="0"/>
              <a:buChar char="•"/>
            </a:pPr>
            <a:endParaRPr lang="en-US" dirty="0"/>
          </a:p>
          <a:p>
            <a:r>
              <a:rPr lang="en-US" dirty="0"/>
              <a:t>Best practice: Provide error notifications before the users continues.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48</a:t>
            </a:fld>
            <a:endParaRPr lang="en-US"/>
          </a:p>
        </p:txBody>
      </p:sp>
    </p:spTree>
    <p:extLst>
      <p:ext uri="{BB962C8B-B14F-4D97-AF65-F5344CB8AC3E}">
        <p14:creationId xmlns:p14="http://schemas.microsoft.com/office/powerpoint/2010/main" val="1493973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har char="•"/>
            </a:pPr>
            <a:r>
              <a:rPr lang="en-US" dirty="0"/>
              <a:t>Often the widget providers do not include proper coding to make them accessible for assistive technologies. </a:t>
            </a:r>
          </a:p>
          <a:p>
            <a:pPr>
              <a:buChar char="•"/>
            </a:pPr>
            <a:r>
              <a:rPr lang="en-US" dirty="0"/>
              <a:t>Developers who use these should make sure the code is fully compliant before deploying on your site. </a:t>
            </a:r>
          </a:p>
          <a:p>
            <a:endParaRPr lang="en-US" dirty="0"/>
          </a:p>
          <a:p>
            <a:r>
              <a:rPr lang="en-US" dirty="0"/>
              <a:t>In some organizations, web services and tool purchased from vendors must met digital accessibility requirements. Examples could be a survey tool or payment system.  </a:t>
            </a:r>
          </a:p>
          <a:p>
            <a:pPr lvl="1"/>
            <a:r>
              <a:rPr lang="en-US" dirty="0"/>
              <a:t>Since these sites or tools offer services under your name, your reputation is associated with the user's experience. </a:t>
            </a:r>
          </a:p>
          <a:p>
            <a:pPr lvl="1"/>
            <a:r>
              <a:rPr lang="en-US" dirty="0"/>
              <a:t>You have limited control over updates on vendor site, but you should pursue all channels to get a better product for you and your users. </a:t>
            </a:r>
          </a:p>
          <a:p>
            <a:pPr lvl="1"/>
            <a:r>
              <a:rPr lang="en-US" dirty="0"/>
              <a:t>Document your efforts and re-evaluate providers at contract opportunities. </a:t>
            </a:r>
          </a:p>
          <a:p>
            <a:r>
              <a:rPr lang="en-US" dirty="0"/>
              <a:t>Example: Embedded YouTube videos with </a:t>
            </a:r>
            <a:r>
              <a:rPr lang="en-US" dirty="0" err="1"/>
              <a:t>iframes</a:t>
            </a:r>
            <a:endParaRPr lang="en-US" dirty="0"/>
          </a:p>
          <a:p>
            <a:endParaRPr lang="en-US" dirty="0"/>
          </a:p>
          <a:p>
            <a:pPr marL="339725" indent="-339725"/>
            <a:r>
              <a:rPr lang="en-US" dirty="0"/>
              <a:t>Calendars</a:t>
            </a:r>
          </a:p>
          <a:p>
            <a:pPr marL="339725" indent="-339725"/>
            <a:r>
              <a:rPr lang="en-US" dirty="0"/>
              <a:t>Embedded videos</a:t>
            </a:r>
          </a:p>
          <a:p>
            <a:pPr marL="339725" indent="-339725"/>
            <a:r>
              <a:rPr lang="en-US" dirty="0"/>
              <a:t>News feeds</a:t>
            </a:r>
          </a:p>
          <a:p>
            <a:pPr marL="339725" indent="-339725"/>
            <a:r>
              <a:rPr lang="en-US" dirty="0"/>
              <a:t>Surveys</a:t>
            </a:r>
          </a:p>
          <a:p>
            <a:pPr marL="339725" indent="-339725"/>
            <a:r>
              <a:rPr lang="en-US" dirty="0"/>
              <a:t>Advertisers</a:t>
            </a:r>
          </a:p>
          <a:p>
            <a:pPr marL="339725" indent="-339725"/>
            <a:r>
              <a:rPr lang="en-US" dirty="0"/>
              <a:t>Social Media </a:t>
            </a:r>
          </a:p>
          <a:p>
            <a:endParaRPr lang="en-US" dirty="0"/>
          </a:p>
        </p:txBody>
      </p:sp>
      <p:sp>
        <p:nvSpPr>
          <p:cNvPr id="4" name="Slide Number Placeholder 3"/>
          <p:cNvSpPr>
            <a:spLocks noGrp="1"/>
          </p:cNvSpPr>
          <p:nvPr>
            <p:ph type="sldNum" sz="quarter" idx="10"/>
          </p:nvPr>
        </p:nvSpPr>
        <p:spPr/>
        <p:txBody>
          <a:bodyPr/>
          <a:lstStyle/>
          <a:p>
            <a:fld id="{6556E19E-EAF2-A745-A92B-ACE5D512D0B3}" type="slidenum">
              <a:rPr lang="en-US" smtClean="0"/>
              <a:t>49</a:t>
            </a:fld>
            <a:endParaRPr lang="en-US"/>
          </a:p>
        </p:txBody>
      </p:sp>
    </p:spTree>
    <p:extLst>
      <p:ext uri="{BB962C8B-B14F-4D97-AF65-F5344CB8AC3E}">
        <p14:creationId xmlns:p14="http://schemas.microsoft.com/office/powerpoint/2010/main" val="2814864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3A3A3A"/>
                </a:solidFill>
                <a:latin typeface="Roboto"/>
              </a:rPr>
              <a:t>Design works properly and error-free in all browsers</a:t>
            </a:r>
          </a:p>
          <a:p>
            <a:r>
              <a:rPr lang="en-US" b="0" dirty="0">
                <a:solidFill>
                  <a:srgbClr val="3A3A3A"/>
                </a:solidFill>
                <a:latin typeface="Roboto"/>
              </a:rPr>
              <a:t>Functions on all platforms</a:t>
            </a:r>
            <a:endParaRPr lang="en-US" b="0" dirty="0"/>
          </a:p>
          <a:p>
            <a:pPr marL="0" indent="0">
              <a:buNone/>
            </a:pPr>
            <a:endParaRPr lang="en-US" b="0" dirty="0"/>
          </a:p>
          <a:p>
            <a:pPr marL="0" indent="0">
              <a:buNone/>
            </a:pPr>
            <a:r>
              <a:rPr lang="en-US" sz="1200" dirty="0"/>
              <a:t>Note: </a:t>
            </a:r>
            <a:r>
              <a:rPr lang="en-US" sz="1200" dirty="0">
                <a:hlinkClick r:id="rId3"/>
              </a:rPr>
              <a:t>HTML 5</a:t>
            </a:r>
            <a:r>
              <a:rPr lang="en-US" sz="1200" dirty="0"/>
              <a:t> (released 2012) and CSS3 version are still not fully supported by all major browsers (</a:t>
            </a:r>
            <a:r>
              <a:rPr lang="en-US" sz="1200" dirty="0">
                <a:solidFill>
                  <a:srgbClr val="F0134C"/>
                </a:solidFill>
              </a:rPr>
              <a:t>we should be weary of time sensitive statements like this</a:t>
            </a:r>
            <a:r>
              <a:rPr lang="en-US" sz="1200" dirty="0"/>
              <a:t>), but offer the most accessible coding options. </a:t>
            </a:r>
          </a:p>
          <a:p>
            <a:endParaRPr lang="en-US" dirty="0"/>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50</a:t>
            </a:fld>
            <a:endParaRPr lang="en-US" altLang="en-US"/>
          </a:p>
        </p:txBody>
      </p:sp>
    </p:spTree>
    <p:extLst>
      <p:ext uri="{BB962C8B-B14F-4D97-AF65-F5344CB8AC3E}">
        <p14:creationId xmlns:p14="http://schemas.microsoft.com/office/powerpoint/2010/main" val="20126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Helps those beyond the able of “disabled”. Broken links, colors, captioning, unable to hear audio</a:t>
            </a:r>
          </a:p>
          <a:p>
            <a:pPr marL="228600" indent="-228600">
              <a:buAutoNum type="arabicPeriod"/>
            </a:pPr>
            <a:r>
              <a:rPr lang="en-US" baseline="0" dirty="0"/>
              <a:t>Many fixes are simple and can be implemented when the content is created. Tools available to help. </a:t>
            </a:r>
          </a:p>
          <a:p>
            <a:pPr marL="228600" indent="-228600">
              <a:buAutoNum type="arabicPeriod"/>
            </a:pPr>
            <a:r>
              <a:rPr lang="en-US" baseline="0" dirty="0"/>
              <a:t>An ounce of prevention is worth a pound of cure. Going back to “find” the issue can be time consuming. </a:t>
            </a:r>
          </a:p>
          <a:p>
            <a:pPr marL="228600" indent="-228600">
              <a:buAutoNum type="arabicPeriod"/>
            </a:pPr>
            <a:r>
              <a:rPr lang="en-US" baseline="0" dirty="0"/>
              <a:t>Accessible websites are often unperceivable from inaccessible sites. Sites do not have to be text only to be complaint. Often times I you create an alternate site that is simple, updating it will not be in parallel with the main site. Can be forgotten. </a:t>
            </a:r>
          </a:p>
          <a:p>
            <a:pPr marL="228600" indent="-228600">
              <a:buAutoNum type="arabicPeriod"/>
            </a:pPr>
            <a:r>
              <a:rPr lang="en-US" baseline="0" dirty="0"/>
              <a:t> According to the HHS.gov website, the cost to fix the issue must exceed more than 5% of the total HHS discretionary budget. TAMU doesn’t have this type of ruling.  </a:t>
            </a:r>
            <a:endParaRPr lang="en-US" dirty="0"/>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6</a:t>
            </a:fld>
            <a:endParaRPr lang="en-US" altLang="en-US"/>
          </a:p>
        </p:txBody>
      </p:sp>
    </p:spTree>
    <p:extLst>
      <p:ext uri="{BB962C8B-B14F-4D97-AF65-F5344CB8AC3E}">
        <p14:creationId xmlns:p14="http://schemas.microsoft.com/office/powerpoint/2010/main" val="111972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7</a:t>
            </a:fld>
            <a:endParaRPr lang="en-US" altLang="en-US"/>
          </a:p>
        </p:txBody>
      </p:sp>
    </p:spTree>
    <p:extLst>
      <p:ext uri="{BB962C8B-B14F-4D97-AF65-F5344CB8AC3E}">
        <p14:creationId xmlns:p14="http://schemas.microsoft.com/office/powerpoint/2010/main" val="344839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8</a:t>
            </a:fld>
            <a:endParaRPr lang="en-US" altLang="en-US"/>
          </a:p>
        </p:txBody>
      </p:sp>
    </p:spTree>
    <p:extLst>
      <p:ext uri="{BB962C8B-B14F-4D97-AF65-F5344CB8AC3E}">
        <p14:creationId xmlns:p14="http://schemas.microsoft.com/office/powerpoint/2010/main" val="339910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anose="020B0600070205080204" pitchFamily="34" charset="-128"/>
                <a:cs typeface="ＭＳ Ｐゴシック" pitchFamily="-65" charset="-128"/>
              </a:rPr>
              <a:t>Technology makes things easier for most of us, but in the case of persons with disabilities it makes things possible (independent living, social interactions, pursue education)</a:t>
            </a:r>
            <a:endParaRPr lang="en-US" dirty="0"/>
          </a:p>
          <a:p>
            <a:endParaRPr lang="en-US" dirty="0"/>
          </a:p>
          <a:p>
            <a:r>
              <a:rPr lang="en-US" dirty="0"/>
              <a:t>But according to Google's accessibility UX researcher Astrid Weber, there are two kinds of disability. </a:t>
            </a:r>
          </a:p>
          <a:p>
            <a:r>
              <a:rPr lang="en-US" dirty="0"/>
              <a:t>There are the people who are permanently disabled, and then there are those who are "situationally disabled." Situational disability can be as serious as a broken arm or as temporary as having your hands full with shopping bags. </a:t>
            </a:r>
          </a:p>
          <a:p>
            <a:r>
              <a:rPr lang="en-US" dirty="0"/>
              <a:t>The point is that all users are situationally disabled on a regular basis, which means that accessibility features are for everyone.</a:t>
            </a:r>
          </a:p>
        </p:txBody>
      </p:sp>
      <p:sp>
        <p:nvSpPr>
          <p:cNvPr id="4" name="Slide Number Placeholder 3"/>
          <p:cNvSpPr>
            <a:spLocks noGrp="1"/>
          </p:cNvSpPr>
          <p:nvPr>
            <p:ph type="sldNum" sz="quarter" idx="10"/>
          </p:nvPr>
        </p:nvSpPr>
        <p:spPr/>
        <p:txBody>
          <a:bodyPr/>
          <a:lstStyle/>
          <a:p>
            <a:fld id="{6A485AC6-16C8-467F-B244-422D85C150CC}" type="slidenum">
              <a:rPr lang="en-US" altLang="en-US" smtClean="0"/>
              <a:pPr/>
              <a:t>9</a:t>
            </a:fld>
            <a:endParaRPr lang="en-US" altLang="en-US"/>
          </a:p>
        </p:txBody>
      </p:sp>
    </p:spTree>
    <p:extLst>
      <p:ext uri="{BB962C8B-B14F-4D97-AF65-F5344CB8AC3E}">
        <p14:creationId xmlns:p14="http://schemas.microsoft.com/office/powerpoint/2010/main" val="186704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da-DK" dirty="0"/>
              <a:t>Assistive Technology includes assistive, adaptive, and rehabilititative devices that may be a piece of equipment, software program, or product system.</a:t>
            </a:r>
          </a:p>
          <a:p>
            <a:pPr marL="285750" indent="-285750">
              <a:buFont typeface="Arial" charset="0"/>
              <a:buChar char="•"/>
            </a:pPr>
            <a:r>
              <a:rPr lang="da-DK" dirty="0"/>
              <a:t>What comes to mind when we use the term assistive technology? Take a moment to think about types of assistive technology you may have heard of, used, or known people with disabilities to use. Screen reader software, braille terminals, braille keyboards, screen magnification software, speech recognition software, keyboard overlays, mouth sticks, and switches are some common types of assistive technology that may be used for web browsing and interacting with websites.</a:t>
            </a:r>
          </a:p>
          <a:p>
            <a:pPr marL="742950" lvl="1" indent="-285750">
              <a:buFont typeface="Arial" charset="0"/>
              <a:buChar char="•"/>
            </a:pPr>
            <a:endParaRPr lang="da-DK" dirty="0"/>
          </a:p>
          <a:p>
            <a:pPr marL="285750" indent="-285750">
              <a:buFont typeface="Arial" charset="0"/>
              <a:buChar char="•"/>
            </a:pPr>
            <a:r>
              <a:rPr lang="da-DK" dirty="0"/>
              <a:t>Benefits of ‘inclusive’ Accessible Websites</a:t>
            </a:r>
          </a:p>
          <a:p>
            <a:pPr marL="742950" lvl="1" indent="-285750">
              <a:buFont typeface="Arial" charset="0"/>
              <a:buChar char="•"/>
            </a:pPr>
            <a:r>
              <a:rPr lang="da-DK" dirty="0"/>
              <a:t>Higher conversion: the more users that can understand and access your content the more you are likely to convert.</a:t>
            </a:r>
          </a:p>
          <a:p>
            <a:pPr marL="742950" lvl="1" indent="-285750">
              <a:buFont typeface="Arial" charset="0"/>
              <a:buChar char="•"/>
            </a:pPr>
            <a:r>
              <a:rPr lang="da-DK" dirty="0"/>
              <a:t>Mobile friendly: accessible websites built to global accessibility standards are primed for responsive layout displays.</a:t>
            </a:r>
          </a:p>
          <a:p>
            <a:pPr marL="742950" lvl="1" indent="-285750">
              <a:buFont typeface="Arial" charset="0"/>
              <a:buChar char="•"/>
            </a:pPr>
            <a:r>
              <a:rPr lang="da-DK" dirty="0"/>
              <a:t>SEO: Screen readers and other assistive technologies, like Google, can better understand them.</a:t>
            </a:r>
          </a:p>
          <a:p>
            <a:pPr marL="742950" lvl="1" indent="-285750">
              <a:buFont typeface="Arial" charset="0"/>
              <a:buChar char="•"/>
            </a:pPr>
            <a:r>
              <a:rPr lang="da-DK" dirty="0"/>
              <a:t>SEO: Content layouts are well structured for on page search engine optimisation.</a:t>
            </a:r>
          </a:p>
          <a:p>
            <a:pPr marL="742950" lvl="1" indent="-285750">
              <a:buFont typeface="Arial" charset="0"/>
              <a:buChar char="•"/>
            </a:pPr>
            <a:r>
              <a:rPr lang="da-DK" dirty="0"/>
              <a:t>Loyal consumers: In a competative web environment with so much competation at stake and so much unaccessible content out there, accessible websites will benefit from the loyalty of a increasingly growing disabled community, accounting for approximately 20% or 1.2 billion people globally.</a:t>
            </a:r>
          </a:p>
          <a:p>
            <a:pPr marL="0" lvl="0" indent="0">
              <a:buFont typeface="Arial" charset="0"/>
              <a:buNone/>
            </a:pPr>
            <a:endParaRPr lang="da-DK" dirty="0"/>
          </a:p>
        </p:txBody>
      </p:sp>
      <p:sp>
        <p:nvSpPr>
          <p:cNvPr id="4" name="Slide Number Placeholder 3"/>
          <p:cNvSpPr>
            <a:spLocks noGrp="1"/>
          </p:cNvSpPr>
          <p:nvPr>
            <p:ph type="sldNum" sz="quarter" idx="10"/>
          </p:nvPr>
        </p:nvSpPr>
        <p:spPr/>
        <p:txBody>
          <a:bodyPr/>
          <a:lstStyle/>
          <a:p>
            <a:fld id="{6556E19E-EAF2-A745-A92B-ACE5D512D0B3}" type="slidenum">
              <a:rPr lang="en-US" smtClean="0"/>
              <a:t>10</a:t>
            </a:fld>
            <a:endParaRPr lang="en-US"/>
          </a:p>
        </p:txBody>
      </p:sp>
    </p:spTree>
    <p:extLst>
      <p:ext uri="{BB962C8B-B14F-4D97-AF65-F5344CB8AC3E}">
        <p14:creationId xmlns:p14="http://schemas.microsoft.com/office/powerpoint/2010/main" val="148455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
        <p:nvSpPr>
          <p:cNvPr id="2" name="Title 1"/>
          <p:cNvSpPr>
            <a:spLocks noGrp="1"/>
          </p:cNvSpPr>
          <p:nvPr>
            <p:ph type="ctrTitle" hasCustomPrompt="1"/>
          </p:nvPr>
        </p:nvSpPr>
        <p:spPr>
          <a:xfrm>
            <a:off x="1524000" y="1122363"/>
            <a:ext cx="9144000" cy="2387600"/>
          </a:xfrm>
        </p:spPr>
        <p:txBody>
          <a:bodyPr anchor="b"/>
          <a:lstStyle>
            <a:lvl1pPr algn="ctr">
              <a:defRPr lang="en-US" sz="6000" b="1" i="0" kern="1200" dirty="0" smtClean="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lang="en-US" sz="2400" b="0" i="0" kern="1200" dirty="0" smtClean="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p:cNvSpPr/>
          <p:nvPr/>
        </p:nvSpPr>
        <p:spPr>
          <a:xfrm>
            <a:off x="0" y="0"/>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b="1" i="0">
                <a:solidFill>
                  <a:schemeClr val="bg1"/>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hasCustomPrompt="1"/>
          </p:nvPr>
        </p:nvSpPr>
        <p:spPr>
          <a:xfrm>
            <a:off x="838200" y="1825624"/>
            <a:ext cx="10515600" cy="4585685"/>
          </a:xfrm>
        </p:spPr>
        <p:txBody>
          <a:bodyPr/>
          <a:lstStyle>
            <a:lvl1pPr marL="228600" indent="-228600">
              <a:buClrTx/>
              <a:buSzPct val="100000"/>
              <a:buFontTx/>
              <a:buBlip>
                <a:blip r:embed="rId2"/>
              </a:buBlip>
              <a:defRPr b="1" i="0">
                <a:solidFill>
                  <a:schemeClr val="bg1"/>
                </a:solidFill>
                <a:latin typeface="Arial" charset="0"/>
                <a:ea typeface="Arial" charset="0"/>
                <a:cs typeface="Arial" charset="0"/>
              </a:defRPr>
            </a:lvl1pPr>
            <a:lvl2pPr marL="685800" indent="-228600">
              <a:buClrTx/>
              <a:buSzPct val="100000"/>
              <a:buFontTx/>
              <a:buBlip>
                <a:blip r:embed="rId2"/>
              </a:buBlip>
              <a:defRPr b="1" i="0">
                <a:solidFill>
                  <a:schemeClr val="bg1"/>
                </a:solidFill>
                <a:latin typeface="Arial" charset="0"/>
                <a:ea typeface="Arial" charset="0"/>
                <a:cs typeface="Arial" charset="0"/>
              </a:defRPr>
            </a:lvl2pPr>
            <a:lvl3pPr marL="1143000" indent="-228600">
              <a:buClrTx/>
              <a:buSzPct val="100000"/>
              <a:buFontTx/>
              <a:buBlip>
                <a:blip r:embed="rId2"/>
              </a:buBlip>
              <a:defRPr b="0" i="0">
                <a:solidFill>
                  <a:schemeClr val="bg1"/>
                </a:solidFill>
                <a:latin typeface="Arial" charset="0"/>
                <a:ea typeface="Arial" charset="0"/>
                <a:cs typeface="Arial" charset="0"/>
              </a:defRPr>
            </a:lvl3pPr>
            <a:lvl4pPr marL="1600200" indent="-228600">
              <a:buClrTx/>
              <a:buSzPct val="100000"/>
              <a:buFontTx/>
              <a:buBlip>
                <a:blip r:embed="rId2"/>
              </a:buBlip>
              <a:defRPr b="0" i="0">
                <a:solidFill>
                  <a:schemeClr val="bg1"/>
                </a:solidFill>
                <a:latin typeface="Arial" charset="0"/>
                <a:ea typeface="Arial" charset="0"/>
                <a:cs typeface="Arial" charset="0"/>
              </a:defRPr>
            </a:lvl4pPr>
            <a:lvl5pPr marL="2057400" indent="-228600">
              <a:buClrTx/>
              <a:buSzPct val="100000"/>
              <a:buFontTx/>
              <a:buBlip>
                <a:blip r:embed="rId2"/>
              </a:buBlip>
              <a:defRPr b="0" i="0">
                <a:solidFill>
                  <a:schemeClr val="bg1"/>
                </a:solidFill>
                <a:latin typeface="Arial" charset="0"/>
                <a:ea typeface="Arial" charset="0"/>
                <a:cs typeface="Arial" charset="0"/>
              </a:defRPr>
            </a:lvl5p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6756" y="6499334"/>
            <a:ext cx="1618488" cy="222504"/>
          </a:xfrm>
          <a:prstGeom prst="rect">
            <a:avLst/>
          </a:prstGeom>
        </p:spPr>
      </p:pic>
      <p:pic>
        <p:nvPicPr>
          <p:cNvPr id="6"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9156" y="6651734"/>
            <a:ext cx="1618488" cy="222504"/>
          </a:xfrm>
          <a:prstGeom prst="rect">
            <a:avLst/>
          </a:prstGeom>
        </p:spPr>
      </p:pic>
      <p:pic>
        <p:nvPicPr>
          <p:cNvPr id="9"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6756" y="6499334"/>
            <a:ext cx="1618488" cy="222504"/>
          </a:xfrm>
          <a:prstGeom prst="rect">
            <a:avLst/>
          </a:prstGeom>
        </p:spPr>
      </p:pic>
      <p:sp>
        <p:nvSpPr>
          <p:cNvPr id="8" name="Rectangle 4"/>
          <p:cNvSpPr/>
          <p:nvPr userDrawn="1"/>
        </p:nvSpPr>
        <p:spPr>
          <a:xfrm>
            <a:off x="0" y="0"/>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5_Title Slide">
    <p:bg>
      <p:bgPr>
        <a:solidFill>
          <a:schemeClr val="tx1"/>
        </a:solidFill>
        <a:effectLst/>
      </p:bgPr>
    </p:bg>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5423452" y="2163481"/>
            <a:ext cx="5181600" cy="3996019"/>
          </a:xfrm>
        </p:spPr>
        <p:txBody>
          <a:bodyPr/>
          <a:lstStyle>
            <a:lvl1pPr marL="228600" indent="-228600">
              <a:buClrTx/>
              <a:buSzPct val="100000"/>
              <a:buFontTx/>
              <a:buBlip>
                <a:blip r:embed="rId2"/>
              </a:buBlip>
              <a:defRPr b="1" i="0">
                <a:solidFill>
                  <a:schemeClr val="bg1"/>
                </a:solidFill>
                <a:latin typeface="Arial" charset="0"/>
                <a:ea typeface="Arial" charset="0"/>
                <a:cs typeface="Arial" charset="0"/>
              </a:defRPr>
            </a:lvl1pPr>
            <a:lvl2pPr marL="685800" indent="-228600">
              <a:buClrTx/>
              <a:buSzPct val="100000"/>
              <a:buFontTx/>
              <a:buBlip>
                <a:blip r:embed="rId2"/>
              </a:buBlip>
              <a:defRPr b="1" i="0">
                <a:solidFill>
                  <a:schemeClr val="bg1"/>
                </a:solidFill>
                <a:latin typeface="Arial" charset="0"/>
                <a:ea typeface="Arial" charset="0"/>
                <a:cs typeface="Arial" charset="0"/>
              </a:defRPr>
            </a:lvl2pPr>
            <a:lvl3pPr marL="1143000" indent="-228600">
              <a:buClrTx/>
              <a:buSzPct val="100000"/>
              <a:buFontTx/>
              <a:buBlip>
                <a:blip r:embed="rId2"/>
              </a:buBlip>
              <a:defRPr b="0" i="0">
                <a:solidFill>
                  <a:schemeClr val="bg1"/>
                </a:solidFill>
                <a:latin typeface="Arial" charset="0"/>
                <a:ea typeface="Arial" charset="0"/>
                <a:cs typeface="Arial" charset="0"/>
              </a:defRPr>
            </a:lvl3pPr>
            <a:lvl4pPr marL="1600200" indent="-228600">
              <a:buClrTx/>
              <a:buSzPct val="100000"/>
              <a:buFontTx/>
              <a:buBlip>
                <a:blip r:embed="rId2"/>
              </a:buBlip>
              <a:defRPr b="0" i="0">
                <a:solidFill>
                  <a:schemeClr val="bg1"/>
                </a:solidFill>
                <a:latin typeface="Arial" charset="0"/>
                <a:ea typeface="Arial" charset="0"/>
                <a:cs typeface="Arial" charset="0"/>
              </a:defRPr>
            </a:lvl4pPr>
            <a:lvl5pPr marL="2057400" indent="-228600">
              <a:buClrTx/>
              <a:buSzPct val="100000"/>
              <a:buFontTx/>
              <a:buBlip>
                <a:blip r:embed="rId2"/>
              </a:buBlip>
              <a:defRPr b="0" i="0">
                <a:solidFill>
                  <a:schemeClr val="bg1"/>
                </a:solidFill>
                <a:latin typeface="Arial" charset="0"/>
                <a:ea typeface="Arial" charset="0"/>
                <a:cs typeface="Arial" charset="0"/>
              </a:defRPr>
            </a:lvl5p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pic>
        <p:nvPicPr>
          <p:cNvPr id="3" name="Billede 2" descr="Red_purple_03.jpg"/>
          <p:cNvPicPr>
            <a:picLocks noChangeAspect="1"/>
          </p:cNvPicPr>
          <p:nvPr/>
        </p:nvPicPr>
        <p:blipFill rotWithShape="1">
          <a:blip r:embed="rId3" cstate="screen">
            <a:extLst>
              <a:ext uri="{28A0092B-C50C-407E-A947-70E740481C1C}">
                <a14:useLocalDpi xmlns:a14="http://schemas.microsoft.com/office/drawing/2010/main"/>
              </a:ext>
            </a:extLst>
          </a:blip>
          <a:srcRect r="-41199"/>
          <a:stretch/>
        </p:blipFill>
        <p:spPr>
          <a:xfrm>
            <a:off x="-7200" y="0"/>
            <a:ext cx="6413500" cy="6858000"/>
          </a:xfrm>
          <a:prstGeom prst="rect">
            <a:avLst/>
          </a:prstGeom>
        </p:spPr>
      </p:pic>
      <p:sp>
        <p:nvSpPr>
          <p:cNvPr id="2" name="Title 1"/>
          <p:cNvSpPr>
            <a:spLocks noGrp="1"/>
          </p:cNvSpPr>
          <p:nvPr>
            <p:ph type="ctrTitle" hasCustomPrompt="1"/>
          </p:nvPr>
        </p:nvSpPr>
        <p:spPr>
          <a:xfrm>
            <a:off x="5423452" y="698500"/>
            <a:ext cx="5181600" cy="1238630"/>
          </a:xfrm>
        </p:spPr>
        <p:txBody>
          <a:bodyPr anchor="b">
            <a:noAutofit/>
          </a:bodyPr>
          <a:lstStyle>
            <a:lvl1pPr algn="l">
              <a:defRPr lang="en-US" sz="4000" b="1" i="0" kern="1200" dirty="0" smtClean="0">
                <a:solidFill>
                  <a:schemeClr val="bg1"/>
                </a:solidFill>
                <a:latin typeface="Arial" charset="0"/>
                <a:ea typeface="Arial" charset="0"/>
                <a:cs typeface="Arial" charset="0"/>
              </a:defRPr>
            </a:lvl1pPr>
          </a:lstStyle>
          <a:p>
            <a:r>
              <a:rPr lang="en-US"/>
              <a:t>Click to edit Master title style</a:t>
            </a:r>
          </a:p>
        </p:txBody>
      </p:sp>
      <p:pic>
        <p:nvPicPr>
          <p:cNvPr id="8"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6612" y="6492589"/>
            <a:ext cx="1621536" cy="225393"/>
          </a:xfrm>
          <a:prstGeom prst="rect">
            <a:avLst/>
          </a:prstGeom>
          <a:noFill/>
          <a:ln>
            <a:noFill/>
          </a:ln>
        </p:spPr>
      </p:pic>
    </p:spTree>
    <p:extLst>
      <p:ext uri="{BB962C8B-B14F-4D97-AF65-F5344CB8AC3E}">
        <p14:creationId xmlns:p14="http://schemas.microsoft.com/office/powerpoint/2010/main" val="119229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Title Slide">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3556" y="6479456"/>
            <a:ext cx="1618488" cy="222504"/>
          </a:xfrm>
          <a:prstGeom prst="rect">
            <a:avLst/>
          </a:prstGeom>
        </p:spPr>
      </p:pic>
      <p:sp>
        <p:nvSpPr>
          <p:cNvPr id="6" name="Content Placeholder 3"/>
          <p:cNvSpPr>
            <a:spLocks noGrp="1"/>
          </p:cNvSpPr>
          <p:nvPr>
            <p:ph sz="half" idx="2" hasCustomPrompt="1"/>
          </p:nvPr>
        </p:nvSpPr>
        <p:spPr>
          <a:xfrm>
            <a:off x="6490252" y="1122362"/>
            <a:ext cx="5181600" cy="4638237"/>
          </a:xfrm>
        </p:spPr>
        <p:txBody>
          <a:bodyPr/>
          <a:lstStyle>
            <a:lvl1pPr marL="228600" indent="-228600">
              <a:buClrTx/>
              <a:buSzPct val="100000"/>
              <a:buFontTx/>
              <a:buBlip>
                <a:blip r:embed="rId3"/>
              </a:buBlip>
              <a:defRPr b="1" i="0">
                <a:solidFill>
                  <a:schemeClr val="bg1"/>
                </a:solidFill>
                <a:latin typeface="Arial" charset="0"/>
                <a:ea typeface="Arial" charset="0"/>
                <a:cs typeface="Arial" charset="0"/>
              </a:defRPr>
            </a:lvl1pPr>
            <a:lvl2pPr marL="685800" indent="-228600">
              <a:buClrTx/>
              <a:buSzPct val="100000"/>
              <a:buFontTx/>
              <a:buBlip>
                <a:blip r:embed="rId3"/>
              </a:buBlip>
              <a:defRPr b="1" i="0">
                <a:solidFill>
                  <a:schemeClr val="bg1"/>
                </a:solidFill>
                <a:latin typeface="Arial" charset="0"/>
                <a:ea typeface="Arial" charset="0"/>
                <a:cs typeface="Arial" charset="0"/>
              </a:defRPr>
            </a:lvl2pPr>
            <a:lvl3pPr marL="1143000" indent="-228600">
              <a:buClrTx/>
              <a:buSzPct val="100000"/>
              <a:buFontTx/>
              <a:buBlip>
                <a:blip r:embed="rId3"/>
              </a:buBlip>
              <a:defRPr b="0" i="0">
                <a:solidFill>
                  <a:schemeClr val="bg1"/>
                </a:solidFill>
                <a:latin typeface="Arial" charset="0"/>
                <a:ea typeface="Arial" charset="0"/>
                <a:cs typeface="Arial" charset="0"/>
              </a:defRPr>
            </a:lvl3pPr>
            <a:lvl4pPr marL="1600200" indent="-228600">
              <a:buClrTx/>
              <a:buSzPct val="100000"/>
              <a:buFontTx/>
              <a:buBlip>
                <a:blip r:embed="rId3"/>
              </a:buBlip>
              <a:defRPr b="0" i="0">
                <a:solidFill>
                  <a:schemeClr val="bg1"/>
                </a:solidFill>
                <a:latin typeface="Arial" charset="0"/>
                <a:ea typeface="Arial" charset="0"/>
                <a:cs typeface="Arial" charset="0"/>
              </a:defRPr>
            </a:lvl4pPr>
            <a:lvl5pPr marL="2057400" indent="-228600">
              <a:buClrTx/>
              <a:buSzPct val="100000"/>
              <a:buFontTx/>
              <a:buBlip>
                <a:blip r:embed="rId3"/>
              </a:buBlip>
              <a:defRPr b="0" i="0">
                <a:solidFill>
                  <a:schemeClr val="bg1"/>
                </a:solidFill>
                <a:latin typeface="Arial" charset="0"/>
                <a:ea typeface="Arial" charset="0"/>
                <a:cs typeface="Arial" charset="0"/>
              </a:defRPr>
            </a:lvl5p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pic>
        <p:nvPicPr>
          <p:cNvPr id="3" name="Billede 2" descr="Red_purple_03.jpg"/>
          <p:cNvPicPr>
            <a:picLocks noChangeAspect="1"/>
          </p:cNvPicPr>
          <p:nvPr/>
        </p:nvPicPr>
        <p:blipFill rotWithShape="1">
          <a:blip r:embed="rId4" cstate="screen">
            <a:extLst>
              <a:ext uri="{28A0092B-C50C-407E-A947-70E740481C1C}">
                <a14:useLocalDpi xmlns:a14="http://schemas.microsoft.com/office/drawing/2010/main"/>
              </a:ext>
            </a:extLst>
          </a:blip>
          <a:srcRect r="-7249"/>
          <a:stretch/>
        </p:blipFill>
        <p:spPr>
          <a:xfrm>
            <a:off x="-10800" y="0"/>
            <a:ext cx="6413500" cy="6858000"/>
          </a:xfrm>
          <a:prstGeom prst="rect">
            <a:avLst/>
          </a:prstGeom>
        </p:spPr>
      </p:pic>
      <p:sp>
        <p:nvSpPr>
          <p:cNvPr id="2" name="Title 1"/>
          <p:cNvSpPr>
            <a:spLocks noGrp="1"/>
          </p:cNvSpPr>
          <p:nvPr>
            <p:ph type="ctrTitle" hasCustomPrompt="1"/>
          </p:nvPr>
        </p:nvSpPr>
        <p:spPr>
          <a:xfrm>
            <a:off x="1219200" y="1735627"/>
            <a:ext cx="3657600" cy="3008203"/>
          </a:xfrm>
        </p:spPr>
        <p:txBody>
          <a:bodyPr anchor="b">
            <a:noAutofit/>
          </a:bodyPr>
          <a:lstStyle>
            <a:lvl1pPr algn="l">
              <a:defRPr lang="en-US" sz="4800" b="1" i="0" kern="1200" dirty="0" smtClean="0">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763447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6756" y="6499334"/>
            <a:ext cx="1618488" cy="222504"/>
          </a:xfrm>
          <a:prstGeom prst="rect">
            <a:avLst/>
          </a:prstGeom>
        </p:spPr>
      </p:pic>
      <p:pic>
        <p:nvPicPr>
          <p:cNvPr id="4"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6756" y="6499334"/>
            <a:ext cx="1618488" cy="222504"/>
          </a:xfrm>
          <a:prstGeom prst="rect">
            <a:avLst/>
          </a:prstGeom>
        </p:spPr>
      </p:pic>
      <p:sp>
        <p:nvSpPr>
          <p:cNvPr id="6" name="Rectangle 3"/>
          <p:cNvSpPr/>
          <p:nvPr userDrawn="1"/>
        </p:nvSpPr>
        <p:spPr>
          <a:xfrm>
            <a:off x="0" y="0"/>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Blank">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536731" y="3170402"/>
            <a:ext cx="5118538" cy="769441"/>
          </a:xfrm>
          <a:prstGeom prst="rect">
            <a:avLst/>
          </a:prstGeom>
          <a:noFill/>
        </p:spPr>
        <p:txBody>
          <a:bodyPr wrap="square" rtlCol="0">
            <a:spAutoFit/>
          </a:bodyPr>
          <a:lstStyle/>
          <a:p>
            <a:pPr algn="ctr"/>
            <a:r>
              <a:rPr kumimoji="0" lang="en-US" sz="4400" b="1" i="0" u="none" strike="noStrike" kern="1200" cap="none" spc="0" normalizeH="0" baseline="0" noProof="0">
                <a:ln>
                  <a:noFill/>
                </a:ln>
                <a:solidFill>
                  <a:schemeClr val="bg1"/>
                </a:solidFill>
                <a:effectLst/>
                <a:uLnTx/>
                <a:uFillTx/>
                <a:latin typeface="Arial" charset="0"/>
                <a:ea typeface="Arial" charset="0"/>
                <a:cs typeface="Arial" charset="0"/>
              </a:rPr>
              <a:t>Thank you!</a:t>
            </a:r>
            <a:endParaRPr lang="en-US" b="1" i="0">
              <a:solidFill>
                <a:schemeClr val="bg1"/>
              </a:solidFill>
              <a:latin typeface="Arial" charset="0"/>
              <a:ea typeface="Arial" charset="0"/>
              <a:cs typeface="Arial" charset="0"/>
            </a:endParaRPr>
          </a:p>
        </p:txBody>
      </p:sp>
      <p:pic>
        <p:nvPicPr>
          <p:cNvPr id="4"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Blank">
    <p:bg>
      <p:bgPr>
        <a:solidFill>
          <a:schemeClr val="accent5"/>
        </a:solidFill>
        <a:effectLst/>
      </p:bgPr>
    </p:bg>
    <p:spTree>
      <p:nvGrpSpPr>
        <p:cNvPr id="1" name=""/>
        <p:cNvGrpSpPr/>
        <p:nvPr/>
      </p:nvGrpSpPr>
      <p:grpSpPr>
        <a:xfrm>
          <a:off x="0" y="0"/>
          <a:ext cx="0" cy="0"/>
          <a:chOff x="0" y="0"/>
          <a:chExt cx="0" cy="0"/>
        </a:xfrm>
      </p:grpSpPr>
      <p:sp>
        <p:nvSpPr>
          <p:cNvPr id="2" name="TextBox 1"/>
          <p:cNvSpPr txBox="1"/>
          <p:nvPr/>
        </p:nvSpPr>
        <p:spPr>
          <a:xfrm>
            <a:off x="3536731" y="3170402"/>
            <a:ext cx="5118538" cy="769441"/>
          </a:xfrm>
          <a:prstGeom prst="rect">
            <a:avLst/>
          </a:prstGeom>
          <a:noFill/>
        </p:spPr>
        <p:txBody>
          <a:bodyPr wrap="square" rtlCol="0">
            <a:spAutoFit/>
          </a:bodyPr>
          <a:lstStyle/>
          <a:p>
            <a:pPr algn="ctr"/>
            <a:r>
              <a:rPr kumimoji="0" lang="en-US" sz="4400" b="1" i="0" u="none" strike="noStrike" kern="1200" cap="none" spc="0" normalizeH="0" baseline="0" noProof="0">
                <a:ln>
                  <a:noFill/>
                </a:ln>
                <a:solidFill>
                  <a:schemeClr val="bg1"/>
                </a:solidFill>
                <a:effectLst/>
                <a:uLnTx/>
                <a:uFillTx/>
                <a:latin typeface="Arial" charset="0"/>
                <a:ea typeface="Arial" charset="0"/>
                <a:cs typeface="Arial" charset="0"/>
              </a:rPr>
              <a:t>Thank you!</a:t>
            </a:r>
            <a:endParaRPr lang="en-US" b="1" i="0">
              <a:solidFill>
                <a:schemeClr val="bg1"/>
              </a:solidFill>
              <a:latin typeface="Arial" charset="0"/>
              <a:ea typeface="Arial" charset="0"/>
              <a:cs typeface="Arial" charset="0"/>
            </a:endParaRPr>
          </a:p>
        </p:txBody>
      </p:sp>
      <p:pic>
        <p:nvPicPr>
          <p:cNvPr id="4"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extLst>
      <p:ext uri="{BB962C8B-B14F-4D97-AF65-F5344CB8AC3E}">
        <p14:creationId xmlns:p14="http://schemas.microsoft.com/office/powerpoint/2010/main" val="227537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1085850"/>
            <a:ext cx="3932237" cy="971550"/>
          </a:xfrm>
        </p:spPr>
        <p:txBody>
          <a:bodyPr anchor="b"/>
          <a:lstStyle>
            <a:lvl1pPr>
              <a:defRPr sz="3199"/>
            </a:lvl1pPr>
          </a:lstStyle>
          <a:p>
            <a:r>
              <a:rPr lang="en-US"/>
              <a:t>Click to edit Master title style</a:t>
            </a:r>
          </a:p>
        </p:txBody>
      </p:sp>
      <p:sp>
        <p:nvSpPr>
          <p:cNvPr id="4" name="Text Placeholder 3"/>
          <p:cNvSpPr>
            <a:spLocks noGrp="1"/>
          </p:cNvSpPr>
          <p:nvPr>
            <p:ph type="body" sz="half" idx="2" hasCustomPrompt="1"/>
          </p:nvPr>
        </p:nvSpPr>
        <p:spPr>
          <a:xfrm>
            <a:off x="839789" y="2197100"/>
            <a:ext cx="3932237" cy="3810000"/>
          </a:xfrm>
        </p:spPr>
        <p:txBody>
          <a:bodyPr/>
          <a:lstStyle>
            <a:lvl1pPr marL="0" indent="0">
              <a:buNone/>
              <a:defRPr sz="1600">
                <a:latin typeface="Arial" charset="0"/>
                <a:ea typeface="Arial" charset="0"/>
                <a:cs typeface="Arial"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95627" y="6499334"/>
            <a:ext cx="1600748" cy="222504"/>
          </a:xfrm>
          <a:prstGeom prst="rect">
            <a:avLst/>
          </a:prstGeom>
        </p:spPr>
      </p:pic>
      <p:sp>
        <p:nvSpPr>
          <p:cNvPr id="7" name="Text Placeholder 3">
            <a:extLst>
              <a:ext uri="{FF2B5EF4-FFF2-40B4-BE49-F238E27FC236}">
                <a16:creationId xmlns:a16="http://schemas.microsoft.com/office/drawing/2014/main" id="{F4FDE703-756B-4784-8FCD-AD864126CD19}"/>
              </a:ext>
            </a:extLst>
          </p:cNvPr>
          <p:cNvSpPr>
            <a:spLocks noGrp="1"/>
          </p:cNvSpPr>
          <p:nvPr>
            <p:ph type="body" sz="half" idx="10" hasCustomPrompt="1"/>
          </p:nvPr>
        </p:nvSpPr>
        <p:spPr>
          <a:xfrm>
            <a:off x="5295626" y="1288144"/>
            <a:ext cx="6199688" cy="4718957"/>
          </a:xfrm>
        </p:spPr>
        <p:txBody>
          <a:bodyPr>
            <a:normAutofit/>
          </a:bodyPr>
          <a:lstStyle>
            <a:lvl1pPr marL="0" indent="0">
              <a:buNone/>
              <a:defRPr sz="2399">
                <a:latin typeface="Arial" charset="0"/>
                <a:ea typeface="Arial" charset="0"/>
                <a:cs typeface="Arial"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503217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Text Placeholder 3"/>
          <p:cNvSpPr>
            <a:spLocks noGrp="1"/>
          </p:cNvSpPr>
          <p:nvPr>
            <p:ph type="body" sz="half" idx="2" hasCustomPrompt="1"/>
          </p:nvPr>
        </p:nvSpPr>
        <p:spPr>
          <a:xfrm>
            <a:off x="839788" y="1841499"/>
            <a:ext cx="10514012" cy="3784601"/>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95626" y="6499334"/>
            <a:ext cx="1600748" cy="222504"/>
          </a:xfrm>
          <a:prstGeom prst="rect">
            <a:avLst/>
          </a:prstGeom>
        </p:spPr>
      </p:pic>
    </p:spTree>
    <p:extLst>
      <p:ext uri="{BB962C8B-B14F-4D97-AF65-F5344CB8AC3E}">
        <p14:creationId xmlns:p14="http://schemas.microsoft.com/office/powerpoint/2010/main" val="9075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lang="en-US" sz="6000" b="1" i="0" kern="1200" dirty="0" smtClean="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Pct val="100000"/>
              <a:buFontTx/>
              <a:buNone/>
              <a:tabLst/>
              <a:defRPr lang="en-US" sz="2400" b="0" i="0" kern="1200" dirty="0" smtClean="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extLst>
      <p:ext uri="{BB962C8B-B14F-4D97-AF65-F5344CB8AC3E}">
        <p14:creationId xmlns:p14="http://schemas.microsoft.com/office/powerpoint/2010/main" val="193195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lang="en-US" sz="6000" b="1" i="0" kern="1200" dirty="0" smtClean="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lang="en-US" sz="2400" b="0" i="0" kern="1200" dirty="0" smtClean="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extLst>
      <p:ext uri="{BB962C8B-B14F-4D97-AF65-F5344CB8AC3E}">
        <p14:creationId xmlns:p14="http://schemas.microsoft.com/office/powerpoint/2010/main" val="125044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lang="en-US" sz="6000" b="1" i="0" kern="1200" dirty="0" smtClean="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lang="en-US" sz="2400" b="0" i="0" kern="1200" dirty="0" smtClean="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extLst>
      <p:ext uri="{BB962C8B-B14F-4D97-AF65-F5344CB8AC3E}">
        <p14:creationId xmlns:p14="http://schemas.microsoft.com/office/powerpoint/2010/main" val="386263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6756" y="6499334"/>
            <a:ext cx="1618488" cy="222504"/>
          </a:xfrm>
          <a:prstGeom prst="rect">
            <a:avLst/>
          </a:prstGeom>
        </p:spPr>
      </p:pic>
      <p:pic>
        <p:nvPicPr>
          <p:cNvPr id="5"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6756" y="6499334"/>
            <a:ext cx="1618488" cy="222504"/>
          </a:xfrm>
          <a:prstGeom prst="rect">
            <a:avLst/>
          </a:prstGeom>
        </p:spPr>
      </p:pic>
      <p:sp>
        <p:nvSpPr>
          <p:cNvPr id="6" name="Rectangle 4"/>
          <p:cNvSpPr/>
          <p:nvPr userDrawn="1"/>
        </p:nvSpPr>
        <p:spPr>
          <a:xfrm>
            <a:off x="0" y="0"/>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eldia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1" i="0">
                <a:solidFill>
                  <a:srgbClr val="3C485E"/>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95626" y="6499334"/>
            <a:ext cx="1600748" cy="222504"/>
          </a:xfrm>
          <a:prstGeom prst="rect">
            <a:avLst/>
          </a:prstGeom>
        </p:spPr>
      </p:pic>
    </p:spTree>
    <p:extLst>
      <p:ext uri="{BB962C8B-B14F-4D97-AF65-F5344CB8AC3E}">
        <p14:creationId xmlns:p14="http://schemas.microsoft.com/office/powerpoint/2010/main" val="389369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extLst>
      <p:ext uri="{BB962C8B-B14F-4D97-AF65-F5344CB8AC3E}">
        <p14:creationId xmlns:p14="http://schemas.microsoft.com/office/powerpoint/2010/main" val="299433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86756" y="6499413"/>
            <a:ext cx="1621536" cy="225393"/>
          </a:xfrm>
          <a:prstGeom prst="rect">
            <a:avLst/>
          </a:prstGeom>
          <a:noFill/>
          <a:ln>
            <a:noFill/>
          </a:ln>
        </p:spPr>
      </p:pic>
    </p:spTree>
    <p:extLst>
      <p:ext uri="{BB962C8B-B14F-4D97-AF65-F5344CB8AC3E}">
        <p14:creationId xmlns:p14="http://schemas.microsoft.com/office/powerpoint/2010/main" val="85590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hasCustomPrompt="1"/>
          </p:nvPr>
        </p:nvSpPr>
        <p:spPr>
          <a:xfrm>
            <a:off x="838200" y="1825624"/>
            <a:ext cx="10515600" cy="4585685"/>
          </a:xfrm>
        </p:spPr>
        <p:txBody>
          <a:bodyPr/>
          <a:lstStyle>
            <a:lvl1pPr>
              <a:defRPr b="1" i="0">
                <a:latin typeface="Arial" charset="0"/>
                <a:ea typeface="Arial" charset="0"/>
                <a:cs typeface="Arial" charset="0"/>
              </a:defRPr>
            </a:lvl1pPr>
            <a:lvl2pPr marL="800100" indent="-342900">
              <a:buClr>
                <a:schemeClr val="tx1"/>
              </a:buClr>
              <a:buFontTx/>
              <a:buBlip>
                <a:blip r:embed="rId2"/>
              </a:buBlip>
              <a:defRPr b="1" i="0">
                <a:latin typeface="Arial" charset="0"/>
                <a:ea typeface="Arial" charset="0"/>
                <a:cs typeface="Arial" charset="0"/>
              </a:defRPr>
            </a:lvl2pPr>
            <a:lvl3pPr marL="1257300" indent="-342900">
              <a:buClr>
                <a:schemeClr val="tx1"/>
              </a:buClr>
              <a:buFontTx/>
              <a:buBlip>
                <a:blip r:embed="rId2"/>
              </a:buBlip>
              <a:defRPr b="0" i="0">
                <a:latin typeface="Arial" charset="0"/>
                <a:ea typeface="Arial" charset="0"/>
                <a:cs typeface="Arial" charset="0"/>
              </a:defRPr>
            </a:lvl3pPr>
            <a:lvl4pPr marL="1657350" indent="-285750">
              <a:buClr>
                <a:schemeClr val="tx1"/>
              </a:buClr>
              <a:buFontTx/>
              <a:buBlip>
                <a:blip r:embed="rId2"/>
              </a:buBlip>
              <a:defRPr b="0" i="0">
                <a:latin typeface="Arial" charset="0"/>
                <a:ea typeface="Arial" charset="0"/>
                <a:cs typeface="Arial" charset="0"/>
              </a:defRPr>
            </a:lvl4pPr>
            <a:lvl5pPr marL="2114550" indent="-285750">
              <a:buClr>
                <a:schemeClr val="tx1"/>
              </a:buClr>
              <a:buFontTx/>
              <a:buBlip>
                <a:blip r:embed="rId2"/>
              </a:buBlip>
              <a:defRPr b="0" i="0">
                <a:latin typeface="Arial" charset="0"/>
                <a:ea typeface="Arial" charset="0"/>
                <a:cs typeface="Arial" charset="0"/>
              </a:defRPr>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95626" y="6499334"/>
            <a:ext cx="1600748" cy="222504"/>
          </a:xfrm>
          <a:prstGeom prst="rect">
            <a:avLst/>
          </a:prstGeom>
        </p:spPr>
      </p:pic>
    </p:spTree>
    <p:extLst>
      <p:ext uri="{BB962C8B-B14F-4D97-AF65-F5344CB8AC3E}">
        <p14:creationId xmlns:p14="http://schemas.microsoft.com/office/powerpoint/2010/main" val="213951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 for at redigere i masteren</a:t>
            </a:r>
            <a:endParaRPr lang="en-US" noProof="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 Third level</a:t>
            </a:r>
          </a:p>
          <a:p>
            <a:pPr lvl="3"/>
            <a:r>
              <a:rPr lang="en-US"/>
              <a:t> Fourth level</a:t>
            </a:r>
          </a:p>
          <a:p>
            <a:pPr lvl="4"/>
            <a:r>
              <a:rPr lang="en-US"/>
              <a:t>Fifth level</a:t>
            </a: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2" r:id="rId3"/>
    <p:sldLayoutId id="2147483673" r:id="rId4"/>
    <p:sldLayoutId id="2147483675" r:id="rId5"/>
    <p:sldLayoutId id="2147483677" r:id="rId6"/>
    <p:sldLayoutId id="2147483678" r:id="rId7"/>
    <p:sldLayoutId id="2147483679" r:id="rId8"/>
    <p:sldLayoutId id="2147483680" r:id="rId9"/>
    <p:sldLayoutId id="2147483682" r:id="rId10"/>
    <p:sldLayoutId id="2147483687" r:id="rId11"/>
    <p:sldLayoutId id="2147483688" r:id="rId12"/>
    <p:sldLayoutId id="2147483690" r:id="rId13"/>
    <p:sldLayoutId id="2147483693" r:id="rId14"/>
    <p:sldLayoutId id="2147483694" r:id="rId15"/>
    <p:sldLayoutId id="2147483727" r:id="rId16"/>
    <p:sldLayoutId id="2147483728" r:id="rId17"/>
  </p:sldLayoutIdLst>
  <p:txStyles>
    <p:titleStyle>
      <a:lvl1pPr algn="l" defTabSz="914400" rtl="0" eaLnBrk="1" latinLnBrk="0" hangingPunct="1">
        <a:lnSpc>
          <a:spcPct val="90000"/>
        </a:lnSpc>
        <a:spcBef>
          <a:spcPct val="0"/>
        </a:spcBef>
        <a:buNone/>
        <a:defRPr sz="4400" b="1" i="0" kern="1200">
          <a:solidFill>
            <a:schemeClr val="tx2"/>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Tx/>
        <a:buSzPct val="100000"/>
        <a:buFontTx/>
        <a:buBlip>
          <a:blip r:embed="rId19"/>
        </a:buBlip>
        <a:defRPr sz="2800" b="0" i="0" kern="1200">
          <a:solidFill>
            <a:schemeClr val="tx2"/>
          </a:solidFill>
          <a:latin typeface="Arial" charset="0"/>
          <a:ea typeface="Arial" charset="0"/>
          <a:cs typeface="Arial" charset="0"/>
        </a:defRPr>
      </a:lvl1pPr>
      <a:lvl2pPr marL="685800" indent="-228600" algn="l" defTabSz="914400" rtl="0" eaLnBrk="1" latinLnBrk="0" hangingPunct="1">
        <a:lnSpc>
          <a:spcPct val="90000"/>
        </a:lnSpc>
        <a:spcBef>
          <a:spcPts val="500"/>
        </a:spcBef>
        <a:buSzPct val="100000"/>
        <a:buFontTx/>
        <a:buBlip>
          <a:blip r:embed="rId19"/>
        </a:buBlip>
        <a:defRPr sz="2400" b="0" i="0" kern="1200">
          <a:solidFill>
            <a:schemeClr val="tx2"/>
          </a:solidFill>
          <a:latin typeface="Arial" charset="0"/>
          <a:ea typeface="Arial" charset="0"/>
          <a:cs typeface="Arial" charset="0"/>
        </a:defRPr>
      </a:lvl2pPr>
      <a:lvl3pPr marL="1143000" indent="-228600" algn="l" defTabSz="914400" rtl="0" eaLnBrk="1" latinLnBrk="0" hangingPunct="1">
        <a:lnSpc>
          <a:spcPct val="90000"/>
        </a:lnSpc>
        <a:spcBef>
          <a:spcPts val="500"/>
        </a:spcBef>
        <a:buSzPct val="100000"/>
        <a:buFontTx/>
        <a:buBlip>
          <a:blip r:embed="rId19"/>
        </a:buBlip>
        <a:defRPr sz="2000" b="0" i="0" kern="1200">
          <a:solidFill>
            <a:schemeClr val="tx2"/>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100000"/>
        <a:buFontTx/>
        <a:buBlip>
          <a:blip r:embed="rId19"/>
        </a:buBlip>
        <a:defRPr sz="1800" b="0" i="0" kern="1200">
          <a:solidFill>
            <a:schemeClr val="tx2"/>
          </a:solidFill>
          <a:latin typeface="Arial" charset="0"/>
          <a:ea typeface="Arial" charset="0"/>
          <a:cs typeface="Arial" charset="0"/>
        </a:defRPr>
      </a:lvl4pPr>
      <a:lvl5pPr marL="2057400" indent="-228600" algn="l" defTabSz="914400" rtl="0" eaLnBrk="1" latinLnBrk="0" hangingPunct="1">
        <a:lnSpc>
          <a:spcPct val="90000"/>
        </a:lnSpc>
        <a:spcBef>
          <a:spcPts val="500"/>
        </a:spcBef>
        <a:buSzPct val="100000"/>
        <a:buFontTx/>
        <a:buBlip>
          <a:blip r:embed="rId19"/>
        </a:buBlip>
        <a:defRPr sz="1800" b="0" i="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humanrights.gov.au/our-work/disability-rights/guides/brief-guide-disability-discrimination-act" TargetMode="External"/><Relationship Id="rId7" Type="http://schemas.openxmlformats.org/officeDocument/2006/relationships/hyperlink" Target="https://www.section508.gov/content/learn/laws-and-policies"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hyperlink" Target="http://eur-lex.europa.eu/legal-content/EN/TXT/?uri=CELEX:32016L2102" TargetMode="External"/><Relationship Id="rId5" Type="http://schemas.openxmlformats.org/officeDocument/2006/relationships/hyperlink" Target="https://en.wikipedia.org/wiki/Canadian_Charter_of_Rights_and_Freedoms" TargetMode="External"/><Relationship Id="rId4" Type="http://schemas.openxmlformats.org/officeDocument/2006/relationships/hyperlink" Target="https://en.wikipedia.org/wiki/Canadian_Human_Rights_Ac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pauljadam.com/bookmarklets/"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hyperlink" Target="http://www.cdc.gov/ncbddd/disabilityandhealth/infographic-disability-impacts-all.html"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2"/>
            <a:ext cx="9144000" cy="2785607"/>
          </a:xfrm>
        </p:spPr>
        <p:txBody>
          <a:bodyPr>
            <a:normAutofit/>
          </a:bodyPr>
          <a:lstStyle/>
          <a:p>
            <a:pPr algn="l">
              <a:lnSpc>
                <a:spcPts val="6480"/>
              </a:lnSpc>
              <a:spcBef>
                <a:spcPts val="1800"/>
              </a:spcBef>
            </a:pPr>
            <a:r>
              <a:rPr lang="da-DK" dirty="0"/>
              <a:t>General Digital Accessibilty Principles</a:t>
            </a:r>
            <a:endParaRPr lang="da-DK" sz="3800" dirty="0"/>
          </a:p>
        </p:txBody>
      </p:sp>
      <p:sp>
        <p:nvSpPr>
          <p:cNvPr id="4" name="Rektangel 3"/>
          <p:cNvSpPr/>
          <p:nvPr/>
        </p:nvSpPr>
        <p:spPr>
          <a:xfrm>
            <a:off x="1524000" y="1904027"/>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5" name="Subtitle 2">
            <a:extLst>
              <a:ext uri="{FF2B5EF4-FFF2-40B4-BE49-F238E27FC236}">
                <a16:creationId xmlns:a16="http://schemas.microsoft.com/office/drawing/2014/main" id="{4D5E41C6-EEB7-47C9-878A-E6E30796C7C4}"/>
              </a:ext>
            </a:extLst>
          </p:cNvPr>
          <p:cNvSpPr>
            <a:spLocks noGrp="1"/>
          </p:cNvSpPr>
          <p:nvPr>
            <p:ph type="subTitle" idx="1"/>
          </p:nvPr>
        </p:nvSpPr>
        <p:spPr>
          <a:xfrm>
            <a:off x="1524000" y="3907969"/>
            <a:ext cx="9144000" cy="1655762"/>
          </a:xfrm>
        </p:spPr>
        <p:txBody>
          <a:bodyPr/>
          <a:lstStyle/>
          <a:p>
            <a:pPr lvl="0" algn="l"/>
            <a:r>
              <a:rPr lang="en-US" dirty="0"/>
              <a:t>Siteimprove Instructor-led Training</a:t>
            </a:r>
          </a:p>
        </p:txBody>
      </p:sp>
    </p:spTree>
    <p:extLst>
      <p:ext uri="{BB962C8B-B14F-4D97-AF65-F5344CB8AC3E}">
        <p14:creationId xmlns:p14="http://schemas.microsoft.com/office/powerpoint/2010/main" val="650312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83F7-B813-449C-B4A1-356DF06FD965}"/>
              </a:ext>
            </a:extLst>
          </p:cNvPr>
          <p:cNvSpPr>
            <a:spLocks noGrp="1"/>
          </p:cNvSpPr>
          <p:nvPr>
            <p:ph type="title"/>
          </p:nvPr>
        </p:nvSpPr>
        <p:spPr/>
        <p:txBody>
          <a:bodyPr/>
          <a:lstStyle/>
          <a:p>
            <a:r>
              <a:rPr lang="en-US" dirty="0"/>
              <a:t>Assistive Technology</a:t>
            </a:r>
          </a:p>
        </p:txBody>
      </p:sp>
      <p:sp>
        <p:nvSpPr>
          <p:cNvPr id="3" name="Content Placeholder 2">
            <a:extLst>
              <a:ext uri="{FF2B5EF4-FFF2-40B4-BE49-F238E27FC236}">
                <a16:creationId xmlns:a16="http://schemas.microsoft.com/office/drawing/2014/main" id="{707116C8-CFBA-41BE-B3B0-D6D5380A58B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0DADC63-1EEF-471A-ABD8-4440F42DF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102198"/>
            <a:ext cx="3158613" cy="2368960"/>
          </a:xfrm>
          <a:prstGeom prst="rect">
            <a:avLst/>
          </a:prstGeom>
        </p:spPr>
      </p:pic>
      <p:pic>
        <p:nvPicPr>
          <p:cNvPr id="5" name="Picture 4">
            <a:extLst>
              <a:ext uri="{FF2B5EF4-FFF2-40B4-BE49-F238E27FC236}">
                <a16:creationId xmlns:a16="http://schemas.microsoft.com/office/drawing/2014/main" id="{F8E39341-10B6-4333-977E-65A43D4E2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3560" y="1745376"/>
            <a:ext cx="2920238" cy="2920238"/>
          </a:xfrm>
          <a:prstGeom prst="rect">
            <a:avLst/>
          </a:prstGeom>
        </p:spPr>
      </p:pic>
      <p:pic>
        <p:nvPicPr>
          <p:cNvPr id="7" name="Picture 6">
            <a:extLst>
              <a:ext uri="{FF2B5EF4-FFF2-40B4-BE49-F238E27FC236}">
                <a16:creationId xmlns:a16="http://schemas.microsoft.com/office/drawing/2014/main" id="{07AEC2AB-836F-454D-BE5F-E88B50C64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5306" y="2429178"/>
            <a:ext cx="3810000" cy="2857500"/>
          </a:xfrm>
          <a:prstGeom prst="rect">
            <a:avLst/>
          </a:prstGeom>
        </p:spPr>
      </p:pic>
      <p:pic>
        <p:nvPicPr>
          <p:cNvPr id="6" name="Picture 5">
            <a:extLst>
              <a:ext uri="{FF2B5EF4-FFF2-40B4-BE49-F238E27FC236}">
                <a16:creationId xmlns:a16="http://schemas.microsoft.com/office/drawing/2014/main" id="{988A794B-C197-4643-AED6-BDD2437AE7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74634" y="4344902"/>
            <a:ext cx="2201343" cy="2201343"/>
          </a:xfrm>
          <a:prstGeom prst="rect">
            <a:avLst/>
          </a:prstGeom>
        </p:spPr>
      </p:pic>
      <p:pic>
        <p:nvPicPr>
          <p:cNvPr id="8" name="Picture 2" descr="Blue2 Bluetooth">
            <a:extLst>
              <a:ext uri="{FF2B5EF4-FFF2-40B4-BE49-F238E27FC236}">
                <a16:creationId xmlns:a16="http://schemas.microsoft.com/office/drawing/2014/main" id="{A5FDC584-6411-43C8-BC67-8AF178B74F4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1106802" y="1765775"/>
            <a:ext cx="2000250" cy="1391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656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AA722-0423-4CDA-A07D-1ED268AFAFEF}"/>
              </a:ext>
            </a:extLst>
          </p:cNvPr>
          <p:cNvSpPr>
            <a:spLocks noGrp="1"/>
          </p:cNvSpPr>
          <p:nvPr>
            <p:ph type="title"/>
          </p:nvPr>
        </p:nvSpPr>
        <p:spPr/>
        <p:txBody>
          <a:bodyPr>
            <a:normAutofit/>
          </a:bodyPr>
          <a:lstStyle/>
          <a:p>
            <a:r>
              <a:rPr lang="en-US" sz="3600" dirty="0"/>
              <a:t>Visual Impairment: Low Vision or Blindness</a:t>
            </a:r>
          </a:p>
        </p:txBody>
      </p:sp>
      <p:sp>
        <p:nvSpPr>
          <p:cNvPr id="3" name="Content Placeholder 2">
            <a:extLst>
              <a:ext uri="{FF2B5EF4-FFF2-40B4-BE49-F238E27FC236}">
                <a16:creationId xmlns:a16="http://schemas.microsoft.com/office/drawing/2014/main" id="{2525C588-1800-4DB6-B36F-6D8F5449AB44}"/>
              </a:ext>
            </a:extLst>
          </p:cNvPr>
          <p:cNvSpPr>
            <a:spLocks noGrp="1"/>
          </p:cNvSpPr>
          <p:nvPr>
            <p:ph idx="1"/>
          </p:nvPr>
        </p:nvSpPr>
        <p:spPr/>
        <p:txBody>
          <a:bodyPr/>
          <a:lstStyle/>
          <a:p>
            <a:pPr marL="339725" indent="-339725"/>
            <a:r>
              <a:rPr lang="en-US" b="0" dirty="0"/>
              <a:t>Visual impairment is often defined as best corrected visual acuity of worse than either 20/40 or 20/60</a:t>
            </a:r>
          </a:p>
          <a:p>
            <a:pPr marL="339725" indent="-339725"/>
            <a:r>
              <a:rPr lang="en-US" b="0" dirty="0"/>
              <a:t>As of August 2014, </a:t>
            </a:r>
            <a:r>
              <a:rPr lang="en-US" b="0" i="1" dirty="0"/>
              <a:t>285 million </a:t>
            </a:r>
            <a:r>
              <a:rPr lang="en-US" b="0" dirty="0"/>
              <a:t>people are estimated to be visually impaired worldwide </a:t>
            </a:r>
          </a:p>
          <a:p>
            <a:pPr marL="796925" lvl="1" indent="-339725"/>
            <a:r>
              <a:rPr lang="en-US" b="0" dirty="0"/>
              <a:t>246 million with low vision</a:t>
            </a:r>
          </a:p>
          <a:p>
            <a:pPr marL="796925" lvl="1" indent="-339725"/>
            <a:r>
              <a:rPr lang="en-US" b="0" dirty="0"/>
              <a:t>39 million with blindness</a:t>
            </a:r>
          </a:p>
          <a:p>
            <a:endParaRPr lang="en-US" dirty="0"/>
          </a:p>
        </p:txBody>
      </p:sp>
      <p:sp>
        <p:nvSpPr>
          <p:cNvPr id="4" name="Rektangel 3">
            <a:extLst>
              <a:ext uri="{FF2B5EF4-FFF2-40B4-BE49-F238E27FC236}">
                <a16:creationId xmlns:a16="http://schemas.microsoft.com/office/drawing/2014/main" id="{0076ACFB-0A3A-4088-A499-29B1372F0F34}"/>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56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Screen Readers</a:t>
            </a:r>
          </a:p>
        </p:txBody>
      </p:sp>
      <p:sp>
        <p:nvSpPr>
          <p:cNvPr id="3" name="Content Placeholder 2">
            <a:extLst>
              <a:ext uri="{FF2B5EF4-FFF2-40B4-BE49-F238E27FC236}">
                <a16:creationId xmlns:a16="http://schemas.microsoft.com/office/drawing/2014/main" id="{F1190160-D9C8-4A46-BA03-456BC36C896C}"/>
              </a:ext>
            </a:extLst>
          </p:cNvPr>
          <p:cNvSpPr>
            <a:spLocks noGrp="1"/>
          </p:cNvSpPr>
          <p:nvPr>
            <p:ph idx="1"/>
          </p:nvPr>
        </p:nvSpPr>
        <p:spPr>
          <a:xfrm>
            <a:off x="838200" y="1445342"/>
            <a:ext cx="10515600" cy="4965967"/>
          </a:xfrm>
          <a:solidFill>
            <a:schemeClr val="bg1"/>
          </a:solidFill>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510" y="1776613"/>
            <a:ext cx="4827305" cy="16895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40481"/>
            <a:ext cx="6726006" cy="23944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8169" y="1625375"/>
            <a:ext cx="2149792" cy="2149792"/>
          </a:xfrm>
          <a:prstGeom prst="rect">
            <a:avLst/>
          </a:prstGeom>
        </p:spPr>
      </p:pic>
      <p:pic>
        <p:nvPicPr>
          <p:cNvPr id="2050" name="Picture 2" descr="Image result for android talk b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7254" y="3966146"/>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2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Temporary Limitations</a:t>
            </a:r>
          </a:p>
        </p:txBody>
      </p:sp>
      <p:sp>
        <p:nvSpPr>
          <p:cNvPr id="2" name="Content Placeholder 1">
            <a:extLst>
              <a:ext uri="{FF2B5EF4-FFF2-40B4-BE49-F238E27FC236}">
                <a16:creationId xmlns:a16="http://schemas.microsoft.com/office/drawing/2014/main" id="{28778A5D-860B-4D9D-8112-07EF90316359}"/>
              </a:ext>
            </a:extLst>
          </p:cNvPr>
          <p:cNvSpPr>
            <a:spLocks noGrp="1"/>
          </p:cNvSpPr>
          <p:nvPr>
            <p:ph idx="1"/>
          </p:nvPr>
        </p:nvSpPr>
        <p:spPr/>
        <p:txBody>
          <a:bodyPr/>
          <a:lstStyle/>
          <a:p>
            <a:r>
              <a:rPr lang="en-US" b="0" dirty="0"/>
              <a:t> Unable to use a mouse</a:t>
            </a:r>
          </a:p>
          <a:p>
            <a:r>
              <a:rPr lang="en-US" b="0" dirty="0"/>
              <a:t> Need a smaller or larger keyboard</a:t>
            </a:r>
          </a:p>
          <a:p>
            <a:r>
              <a:rPr lang="en-US" b="0" dirty="0"/>
              <a:t> Brightly or dimly lit environment</a:t>
            </a:r>
          </a:p>
          <a:p>
            <a:r>
              <a:rPr lang="en-US" b="0" dirty="0"/>
              <a:t> Noisy bus or train</a:t>
            </a:r>
          </a:p>
          <a:p>
            <a:r>
              <a:rPr lang="en-US" b="0" dirty="0"/>
              <a:t> Broken arm</a:t>
            </a:r>
          </a:p>
        </p:txBody>
      </p:sp>
      <p:sp>
        <p:nvSpPr>
          <p:cNvPr id="5" name="Rektangel 3">
            <a:extLst>
              <a:ext uri="{FF2B5EF4-FFF2-40B4-BE49-F238E27FC236}">
                <a16:creationId xmlns:a16="http://schemas.microsoft.com/office/drawing/2014/main" id="{54213D9A-192F-4DDF-A2B4-C83564DC772C}"/>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6" name="Graphic 5" descr="No sign">
            <a:extLst>
              <a:ext uri="{FF2B5EF4-FFF2-40B4-BE49-F238E27FC236}">
                <a16:creationId xmlns:a16="http://schemas.microsoft.com/office/drawing/2014/main" id="{B8E96504-B716-4674-B847-0AE479C5F0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2714" y="570706"/>
            <a:ext cx="1436914" cy="1436914"/>
          </a:xfrm>
          <a:prstGeom prst="rect">
            <a:avLst/>
          </a:prstGeom>
        </p:spPr>
      </p:pic>
    </p:spTree>
    <p:extLst>
      <p:ext uri="{BB962C8B-B14F-4D97-AF65-F5344CB8AC3E}">
        <p14:creationId xmlns:p14="http://schemas.microsoft.com/office/powerpoint/2010/main" val="4203422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l"/>
            <a:r>
              <a:rPr lang="en-US" dirty="0"/>
              <a:t>Guidelines and Roles</a:t>
            </a:r>
          </a:p>
        </p:txBody>
      </p:sp>
      <p:sp>
        <p:nvSpPr>
          <p:cNvPr id="5" name="Text Placeholder 4"/>
          <p:cNvSpPr>
            <a:spLocks noGrp="1"/>
          </p:cNvSpPr>
          <p:nvPr>
            <p:ph type="subTitle" idx="1"/>
          </p:nvPr>
        </p:nvSpPr>
        <p:spPr/>
        <p:txBody>
          <a:bodyPr/>
          <a:lstStyle/>
          <a:p>
            <a:pPr algn="l"/>
            <a:r>
              <a:rPr lang="en-US" dirty="0"/>
              <a:t>Guidelines and Legal Considerations</a:t>
            </a:r>
          </a:p>
        </p:txBody>
      </p:sp>
      <p:sp>
        <p:nvSpPr>
          <p:cNvPr id="6" name="Rektangel 3">
            <a:extLst>
              <a:ext uri="{FF2B5EF4-FFF2-40B4-BE49-F238E27FC236}">
                <a16:creationId xmlns:a16="http://schemas.microsoft.com/office/drawing/2014/main" id="{88595EC0-2788-4570-A98B-0B22663CA28C}"/>
              </a:ext>
            </a:extLst>
          </p:cNvPr>
          <p:cNvSpPr/>
          <p:nvPr/>
        </p:nvSpPr>
        <p:spPr>
          <a:xfrm>
            <a:off x="1524000" y="2267154"/>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5675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 2016 the US saw 37% increase in accessibility lawsuits affecting nearly every industry" title="37% increase in lawsuits">
            <a:extLst>
              <a:ext uri="{FF2B5EF4-FFF2-40B4-BE49-F238E27FC236}">
                <a16:creationId xmlns:a16="http://schemas.microsoft.com/office/drawing/2014/main" id="{C278889F-CB36-42C5-91ED-0031D451E7F9}"/>
              </a:ext>
            </a:extLst>
          </p:cNvPr>
          <p:cNvPicPr>
            <a:picLocks noChangeAspect="1"/>
          </p:cNvPicPr>
          <p:nvPr/>
        </p:nvPicPr>
        <p:blipFill>
          <a:blip r:embed="rId3"/>
          <a:stretch>
            <a:fillRect/>
          </a:stretch>
        </p:blipFill>
        <p:spPr>
          <a:xfrm>
            <a:off x="2483319" y="1848051"/>
            <a:ext cx="7071036" cy="2946265"/>
          </a:xfrm>
          <a:prstGeom prst="rect">
            <a:avLst/>
          </a:prstGeom>
        </p:spPr>
      </p:pic>
    </p:spTree>
    <p:extLst>
      <p:ext uri="{BB962C8B-B14F-4D97-AF65-F5344CB8AC3E}">
        <p14:creationId xmlns:p14="http://schemas.microsoft.com/office/powerpoint/2010/main" val="2011383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a:t>History of W3C Standards and Recommendations</a:t>
            </a:r>
          </a:p>
        </p:txBody>
      </p:sp>
      <p:sp>
        <p:nvSpPr>
          <p:cNvPr id="4" name="Content Placeholder 3">
            <a:extLst>
              <a:ext uri="{FF2B5EF4-FFF2-40B4-BE49-F238E27FC236}">
                <a16:creationId xmlns:a16="http://schemas.microsoft.com/office/drawing/2014/main" id="{A8C20882-BA39-4B74-9A55-22D42E7F6382}"/>
              </a:ext>
            </a:extLst>
          </p:cNvPr>
          <p:cNvSpPr>
            <a:spLocks noGrp="1"/>
          </p:cNvSpPr>
          <p:nvPr>
            <p:ph idx="1"/>
          </p:nvPr>
        </p:nvSpPr>
        <p:spPr/>
        <p:txBody>
          <a:bodyPr numCol="2">
            <a:normAutofit/>
          </a:bodyPr>
          <a:lstStyle/>
          <a:p>
            <a:r>
              <a:rPr lang="en-US" sz="3200" dirty="0"/>
              <a:t>HTML 4.0, December 1997</a:t>
            </a:r>
          </a:p>
          <a:p>
            <a:r>
              <a:rPr lang="en-US" sz="3200" dirty="0"/>
              <a:t>HTML 5, October 2014</a:t>
            </a:r>
          </a:p>
          <a:p>
            <a:r>
              <a:rPr lang="en-US" sz="3200" dirty="0">
                <a:solidFill>
                  <a:srgbClr val="EEB200"/>
                </a:solidFill>
              </a:rPr>
              <a:t>HTML 5.1, November 2016</a:t>
            </a:r>
          </a:p>
          <a:p>
            <a:endParaRPr lang="en-US" sz="3200" dirty="0"/>
          </a:p>
          <a:p>
            <a:r>
              <a:rPr lang="en-US" sz="3200" dirty="0"/>
              <a:t>CSS 1, December 1996</a:t>
            </a:r>
          </a:p>
          <a:p>
            <a:r>
              <a:rPr lang="en-US" sz="3200" dirty="0">
                <a:solidFill>
                  <a:srgbClr val="EEB200"/>
                </a:solidFill>
              </a:rPr>
              <a:t>CSS 3, 1999</a:t>
            </a:r>
          </a:p>
          <a:p>
            <a:r>
              <a:rPr lang="en-US" sz="3200" dirty="0"/>
              <a:t>WCAG 1.0, May 1999 </a:t>
            </a:r>
          </a:p>
          <a:p>
            <a:r>
              <a:rPr lang="en-US" sz="3200" dirty="0">
                <a:solidFill>
                  <a:srgbClr val="EEB200"/>
                </a:solidFill>
              </a:rPr>
              <a:t>WCAG 2.0, December 2008</a:t>
            </a:r>
          </a:p>
          <a:p>
            <a:r>
              <a:rPr lang="en-US" sz="3200" dirty="0"/>
              <a:t>WCAG 2.1, Draft 2017</a:t>
            </a:r>
          </a:p>
          <a:p>
            <a:endParaRPr lang="en-US" sz="3200" dirty="0"/>
          </a:p>
          <a:p>
            <a:pPr marL="0" indent="0">
              <a:buNone/>
            </a:pPr>
            <a:endParaRPr lang="en-US" sz="3200" dirty="0"/>
          </a:p>
          <a:p>
            <a:r>
              <a:rPr lang="en-US" sz="3200" dirty="0">
                <a:solidFill>
                  <a:srgbClr val="EEB200"/>
                </a:solidFill>
              </a:rPr>
              <a:t>WAI-ARIA 1.0, March 2014</a:t>
            </a:r>
          </a:p>
        </p:txBody>
      </p:sp>
    </p:spTree>
    <p:extLst>
      <p:ext uri="{BB962C8B-B14F-4D97-AF65-F5344CB8AC3E}">
        <p14:creationId xmlns:p14="http://schemas.microsoft.com/office/powerpoint/2010/main" val="3522351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Web Content Accessibility Guidelines</a:t>
            </a:r>
          </a:p>
        </p:txBody>
      </p:sp>
      <p:graphicFrame>
        <p:nvGraphicFramePr>
          <p:cNvPr id="7" name="Content Placeholder 6">
            <a:extLst>
              <a:ext uri="{FF2B5EF4-FFF2-40B4-BE49-F238E27FC236}">
                <a16:creationId xmlns:a16="http://schemas.microsoft.com/office/drawing/2014/main" id="{F8DEFB4C-94A5-4AD4-B0EA-578E352CA5AF}"/>
              </a:ext>
            </a:extLst>
          </p:cNvPr>
          <p:cNvGraphicFramePr>
            <a:graphicFrameLocks noGrp="1"/>
          </p:cNvGraphicFramePr>
          <p:nvPr>
            <p:ph idx="1"/>
            <p:extLst>
              <p:ext uri="{D42A27DB-BD31-4B8C-83A1-F6EECF244321}">
                <p14:modId xmlns:p14="http://schemas.microsoft.com/office/powerpoint/2010/main" val="1420911577"/>
              </p:ext>
            </p:extLst>
          </p:nvPr>
        </p:nvGraphicFramePr>
        <p:xfrm>
          <a:off x="838200" y="1825625"/>
          <a:ext cx="10515600" cy="4586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8296836" y="6546850"/>
            <a:ext cx="4038600" cy="307777"/>
          </a:xfrm>
          <a:prstGeom prst="rect">
            <a:avLst/>
          </a:prstGeom>
          <a:noFill/>
        </p:spPr>
        <p:txBody>
          <a:bodyPr wrap="square" rtlCol="0">
            <a:spAutoFit/>
          </a:bodyPr>
          <a:lstStyle/>
          <a:p>
            <a:r>
              <a:rPr lang="en-US" sz="1400" i="1" dirty="0"/>
              <a:t>http://www.w3.org/WAI/intro/components.php</a:t>
            </a:r>
          </a:p>
        </p:txBody>
      </p:sp>
      <p:sp>
        <p:nvSpPr>
          <p:cNvPr id="5" name="Rektangel 3">
            <a:extLst>
              <a:ext uri="{FF2B5EF4-FFF2-40B4-BE49-F238E27FC236}">
                <a16:creationId xmlns:a16="http://schemas.microsoft.com/office/drawing/2014/main" id="{417E88FA-7310-4DFB-B591-D06BB030A143}"/>
              </a:ext>
            </a:extLst>
          </p:cNvPr>
          <p:cNvSpPr/>
          <p:nvPr/>
        </p:nvSpPr>
        <p:spPr>
          <a:xfrm>
            <a:off x="838200" y="5175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3554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of Compliance</a:t>
            </a:r>
          </a:p>
        </p:txBody>
      </p:sp>
      <p:sp>
        <p:nvSpPr>
          <p:cNvPr id="4" name="Slide Number Placeholder 3"/>
          <p:cNvSpPr>
            <a:spLocks noGrp="1"/>
          </p:cNvSpPr>
          <p:nvPr>
            <p:ph type="sldNum" sz="quarter" idx="4294967295"/>
          </p:nvPr>
        </p:nvSpPr>
        <p:spPr/>
        <p:txBody>
          <a:bodyPr/>
          <a:lstStyle/>
          <a:p>
            <a:pPr algn="ctr"/>
            <a:fld id="{90156F56-D5AE-4C6F-B826-C69D1BC521BB}" type="slidenum">
              <a:rPr lang="en-US" smtClean="0"/>
              <a:pPr algn="ctr"/>
              <a:t>18</a:t>
            </a:fld>
            <a:endParaRPr lang="en-US" dirty="0"/>
          </a:p>
        </p:txBody>
      </p:sp>
      <p:pic>
        <p:nvPicPr>
          <p:cNvPr id="2050" name="Picture 2" descr="https://i1.wp.com/www.michaelgaigg.com/blog/wp-content/uploads/2008/12/wcag20-overview-small.p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2143"/>
          <a:stretch/>
        </p:blipFill>
        <p:spPr bwMode="auto">
          <a:xfrm>
            <a:off x="1971704" y="1456108"/>
            <a:ext cx="8248592" cy="4966463"/>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3">
            <a:extLst>
              <a:ext uri="{FF2B5EF4-FFF2-40B4-BE49-F238E27FC236}">
                <a16:creationId xmlns:a16="http://schemas.microsoft.com/office/drawing/2014/main" id="{1C518A63-BF1E-4B70-8328-232365FFB707}"/>
              </a:ext>
            </a:extLst>
          </p:cNvPr>
          <p:cNvSpPr/>
          <p:nvPr/>
        </p:nvSpPr>
        <p:spPr>
          <a:xfrm>
            <a:off x="838200" y="506640"/>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19452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Legislation</a:t>
            </a:r>
          </a:p>
        </p:txBody>
      </p:sp>
      <p:sp>
        <p:nvSpPr>
          <p:cNvPr id="3" name="Pladsholder til tekst 2"/>
          <p:cNvSpPr>
            <a:spLocks noGrp="1"/>
          </p:cNvSpPr>
          <p:nvPr>
            <p:ph idx="1"/>
          </p:nvPr>
        </p:nvSpPr>
        <p:spPr/>
        <p:txBody>
          <a:bodyPr>
            <a:normAutofit/>
          </a:bodyPr>
          <a:lstStyle/>
          <a:p>
            <a:r>
              <a:rPr lang="en-GB" dirty="0"/>
              <a:t>Australia - </a:t>
            </a:r>
            <a:r>
              <a:rPr lang="en-GB" dirty="0">
                <a:hlinkClick r:id="rId3"/>
              </a:rPr>
              <a:t>The Disability Discrimination Act</a:t>
            </a:r>
            <a:endParaRPr lang="en-GB" dirty="0"/>
          </a:p>
          <a:p>
            <a:r>
              <a:rPr lang="en-GB" dirty="0"/>
              <a:t>Canada - </a:t>
            </a:r>
            <a:r>
              <a:rPr lang="en-GB" dirty="0">
                <a:hlinkClick r:id="rId4"/>
              </a:rPr>
              <a:t>Canadian Human Rights Act of 1977 </a:t>
            </a:r>
            <a:r>
              <a:rPr lang="en-GB" dirty="0"/>
              <a:t>and </a:t>
            </a:r>
            <a:r>
              <a:rPr lang="en-GB" dirty="0">
                <a:hlinkClick r:id="rId5"/>
              </a:rPr>
              <a:t>The Canadian Charter of Rights and Freedoms</a:t>
            </a:r>
            <a:endParaRPr lang="en-GB" dirty="0"/>
          </a:p>
          <a:p>
            <a:r>
              <a:rPr lang="en-GB" dirty="0"/>
              <a:t>European Union – </a:t>
            </a:r>
            <a:r>
              <a:rPr lang="en-GB" dirty="0">
                <a:hlinkClick r:id="rId6"/>
              </a:rPr>
              <a:t>Directive (EU) 2016/2102</a:t>
            </a:r>
            <a:endParaRPr lang="en-GB" dirty="0"/>
          </a:p>
          <a:p>
            <a:r>
              <a:rPr lang="en-GB" dirty="0"/>
              <a:t>United States of America - </a:t>
            </a:r>
            <a:r>
              <a:rPr lang="en-GB" dirty="0">
                <a:hlinkClick r:id="rId7"/>
              </a:rPr>
              <a:t>Section 508 of the Rehabilitation Act of 1973</a:t>
            </a:r>
            <a:endParaRPr lang="en-GB" dirty="0"/>
          </a:p>
        </p:txBody>
      </p:sp>
    </p:spTree>
    <p:extLst>
      <p:ext uri="{BB962C8B-B14F-4D97-AF65-F5344CB8AC3E}">
        <p14:creationId xmlns:p14="http://schemas.microsoft.com/office/powerpoint/2010/main" val="1622174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a:spcBef>
                <a:spcPts val="1800"/>
              </a:spcBef>
            </a:pPr>
            <a:r>
              <a:rPr lang="en-US" dirty="0"/>
              <a:t> </a:t>
            </a:r>
            <a:r>
              <a:rPr lang="en-US" b="0" dirty="0"/>
              <a:t>Ability awareness</a:t>
            </a:r>
          </a:p>
          <a:p>
            <a:pPr>
              <a:spcBef>
                <a:spcPts val="1800"/>
              </a:spcBef>
            </a:pPr>
            <a:r>
              <a:rPr lang="en-US" b="0" dirty="0"/>
              <a:t> Guidelines and Roles</a:t>
            </a:r>
          </a:p>
          <a:p>
            <a:pPr>
              <a:spcBef>
                <a:spcPts val="1800"/>
              </a:spcBef>
            </a:pPr>
            <a:r>
              <a:rPr lang="en-US" b="0" dirty="0"/>
              <a:t> Accessible Digital Content</a:t>
            </a:r>
          </a:p>
        </p:txBody>
      </p:sp>
      <p:sp>
        <p:nvSpPr>
          <p:cNvPr id="2" name="Title 1"/>
          <p:cNvSpPr>
            <a:spLocks noGrp="1"/>
          </p:cNvSpPr>
          <p:nvPr>
            <p:ph type="ctrTitle"/>
          </p:nvPr>
        </p:nvSpPr>
        <p:spPr/>
        <p:txBody>
          <a:bodyPr/>
          <a:lstStyle/>
          <a:p>
            <a:r>
              <a:rPr lang="en-US" dirty="0"/>
              <a:t>Objectives</a:t>
            </a:r>
          </a:p>
        </p:txBody>
      </p:sp>
      <p:sp>
        <p:nvSpPr>
          <p:cNvPr id="4" name="Rektangel 3">
            <a:extLst>
              <a:ext uri="{FF2B5EF4-FFF2-40B4-BE49-F238E27FC236}">
                <a16:creationId xmlns:a16="http://schemas.microsoft.com/office/drawing/2014/main" id="{CF12BFEC-3B27-4800-B5A0-9C9811D84DDA}"/>
              </a:ext>
            </a:extLst>
          </p:cNvPr>
          <p:cNvSpPr/>
          <p:nvPr/>
        </p:nvSpPr>
        <p:spPr>
          <a:xfrm>
            <a:off x="5519057" y="985611"/>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17061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extLst/>
          </p:nvPr>
        </p:nvSpPr>
        <p:spPr>
          <a:xfrm>
            <a:off x="1219199" y="1735627"/>
            <a:ext cx="3864429" cy="3008203"/>
          </a:xfrm>
        </p:spPr>
        <p:txBody>
          <a:bodyPr/>
          <a:lstStyle/>
          <a:p>
            <a:r>
              <a:rPr lang="en-GB" dirty="0"/>
              <a:t>Scenario: Inaccessible Image</a:t>
            </a:r>
            <a:endParaRPr lang="en-US" dirty="0"/>
          </a:p>
        </p:txBody>
      </p:sp>
      <p:sp>
        <p:nvSpPr>
          <p:cNvPr id="9" name="Rektangel 3">
            <a:extLst>
              <a:ext uri="{FF2B5EF4-FFF2-40B4-BE49-F238E27FC236}">
                <a16:creationId xmlns:a16="http://schemas.microsoft.com/office/drawing/2014/main" id="{44F6FC6D-3125-4BFE-84A0-B0325C71DD1A}"/>
              </a:ext>
            </a:extLst>
          </p:cNvPr>
          <p:cNvSpPr/>
          <p:nvPr/>
        </p:nvSpPr>
        <p:spPr>
          <a:xfrm>
            <a:off x="1328057" y="2378982"/>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2050" name="Picture 2" descr="http://www.excel-easy.com/data-analysis/images/charts/line-chart.png">
            <a:extLst>
              <a:ext uri="{FF2B5EF4-FFF2-40B4-BE49-F238E27FC236}">
                <a16:creationId xmlns:a16="http://schemas.microsoft.com/office/drawing/2014/main" id="{C9074710-815F-441C-8749-CE0561190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737" y="1991105"/>
            <a:ext cx="4581525"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34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a:t>
            </a:r>
          </a:p>
        </p:txBody>
      </p:sp>
      <p:sp>
        <p:nvSpPr>
          <p:cNvPr id="5" name="Rektangel 3">
            <a:extLst>
              <a:ext uri="{FF2B5EF4-FFF2-40B4-BE49-F238E27FC236}">
                <a16:creationId xmlns:a16="http://schemas.microsoft.com/office/drawing/2014/main" id="{9EA7724C-1BA9-4C0A-9AC8-20E118C47228}"/>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7" name="Picture 6">
            <a:extLst>
              <a:ext uri="{FF2B5EF4-FFF2-40B4-BE49-F238E27FC236}">
                <a16:creationId xmlns:a16="http://schemas.microsoft.com/office/drawing/2014/main" id="{F259C7C0-7C97-434D-996E-202BB0786F2C}"/>
              </a:ext>
            </a:extLst>
          </p:cNvPr>
          <p:cNvPicPr>
            <a:picLocks noChangeAspect="1"/>
          </p:cNvPicPr>
          <p:nvPr/>
        </p:nvPicPr>
        <p:blipFill>
          <a:blip r:embed="rId3"/>
          <a:stretch>
            <a:fillRect/>
          </a:stretch>
        </p:blipFill>
        <p:spPr>
          <a:xfrm>
            <a:off x="3373120" y="594360"/>
            <a:ext cx="5669280" cy="5669280"/>
          </a:xfrm>
          <a:prstGeom prst="rect">
            <a:avLst/>
          </a:prstGeom>
        </p:spPr>
      </p:pic>
    </p:spTree>
    <p:extLst>
      <p:ext uri="{BB962C8B-B14F-4D97-AF65-F5344CB8AC3E}">
        <p14:creationId xmlns:p14="http://schemas.microsoft.com/office/powerpoint/2010/main" val="36237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841-0860-4B70-A7C7-01392C032277}"/>
              </a:ext>
            </a:extLst>
          </p:cNvPr>
          <p:cNvSpPr>
            <a:spLocks noGrp="1"/>
          </p:cNvSpPr>
          <p:nvPr>
            <p:ph type="title"/>
          </p:nvPr>
        </p:nvSpPr>
        <p:spPr/>
        <p:txBody>
          <a:bodyPr/>
          <a:lstStyle/>
          <a:p>
            <a:r>
              <a:rPr lang="en-US"/>
              <a:t>Leadership Role</a:t>
            </a:r>
          </a:p>
        </p:txBody>
      </p:sp>
      <p:sp>
        <p:nvSpPr>
          <p:cNvPr id="3" name="Content Placeholder 2">
            <a:extLst>
              <a:ext uri="{FF2B5EF4-FFF2-40B4-BE49-F238E27FC236}">
                <a16:creationId xmlns:a16="http://schemas.microsoft.com/office/drawing/2014/main" id="{FF918570-93BE-437A-80D1-0E283264E0A5}"/>
              </a:ext>
            </a:extLst>
          </p:cNvPr>
          <p:cNvSpPr>
            <a:spLocks noGrp="1"/>
          </p:cNvSpPr>
          <p:nvPr>
            <p:ph idx="1"/>
            <p:extLst/>
          </p:nvPr>
        </p:nvSpPr>
        <p:spPr>
          <a:xfrm>
            <a:off x="838199" y="1825624"/>
            <a:ext cx="10210801" cy="4585685"/>
          </a:xfrm>
        </p:spPr>
        <p:txBody>
          <a:bodyPr vert="horz" lIns="91440" tIns="45720" rIns="91440" bIns="45720" rtlCol="0" anchor="t">
            <a:normAutofit/>
          </a:bodyPr>
          <a:lstStyle/>
          <a:p>
            <a:pPr marL="0" indent="0">
              <a:buNone/>
            </a:pPr>
            <a:r>
              <a:rPr lang="en-US" sz="3600" dirty="0">
                <a:latin typeface="Helvetica"/>
                <a:cs typeface="Helvetica"/>
              </a:rPr>
              <a:t>Position: </a:t>
            </a:r>
          </a:p>
          <a:p>
            <a:pPr marL="0" indent="0">
              <a:buNone/>
            </a:pPr>
            <a:r>
              <a:rPr lang="en-US" b="0" dirty="0">
                <a:latin typeface="Helvetica"/>
                <a:cs typeface="Helvetica"/>
              </a:rPr>
              <a:t>CIO, CEO, Executives, Directors, VPs, General Counsel, Compliance Officers</a:t>
            </a:r>
          </a:p>
          <a:p>
            <a:pPr marL="0" indent="0">
              <a:buNone/>
            </a:pPr>
            <a:br>
              <a:rPr lang="en-US" sz="3200" dirty="0">
                <a:latin typeface="Helvetica"/>
                <a:cs typeface="Helvetica"/>
              </a:rPr>
            </a:br>
            <a:r>
              <a:rPr lang="en-US" sz="3200" dirty="0">
                <a:latin typeface="Helvetica"/>
                <a:cs typeface="Helvetica"/>
              </a:rPr>
              <a:t>Responsibilities:</a:t>
            </a:r>
          </a:p>
          <a:p>
            <a:pPr lvl="1"/>
            <a:r>
              <a:rPr lang="en-US" sz="2800" b="0" dirty="0">
                <a:latin typeface="Helvetica"/>
                <a:cs typeface="Helvetica"/>
              </a:rPr>
              <a:t>Understand legal implications</a:t>
            </a:r>
          </a:p>
          <a:p>
            <a:pPr lvl="1"/>
            <a:r>
              <a:rPr lang="en-US" sz="2800" b="0" dirty="0">
                <a:latin typeface="Helvetica"/>
                <a:cs typeface="Helvetica"/>
              </a:rPr>
              <a:t>Make accessibility a strategic priority</a:t>
            </a:r>
          </a:p>
          <a:p>
            <a:pPr lvl="1"/>
            <a:r>
              <a:rPr lang="en-US" sz="2800" b="0" dirty="0">
                <a:latin typeface="Helvetica"/>
                <a:cs typeface="Helvetica"/>
              </a:rPr>
              <a:t>Allocate budget and time to implementation</a:t>
            </a:r>
          </a:p>
          <a:p>
            <a:pPr lvl="1"/>
            <a:r>
              <a:rPr lang="en-US" sz="2800" b="0" dirty="0">
                <a:latin typeface="Helvetica"/>
                <a:cs typeface="Helvetica"/>
              </a:rPr>
              <a:t>Institute accessibility policies</a:t>
            </a:r>
          </a:p>
          <a:p>
            <a:pPr marL="0" indent="0">
              <a:buNone/>
            </a:pPr>
            <a:endParaRPr lang="en-US" b="0" dirty="0">
              <a:latin typeface="Helvetica"/>
              <a:cs typeface="Helvetica"/>
            </a:endParaRPr>
          </a:p>
          <a:p>
            <a:endParaRPr lang="en-US" dirty="0"/>
          </a:p>
        </p:txBody>
      </p:sp>
      <p:sp>
        <p:nvSpPr>
          <p:cNvPr id="4" name="Rektangel 3">
            <a:extLst>
              <a:ext uri="{FF2B5EF4-FFF2-40B4-BE49-F238E27FC236}">
                <a16:creationId xmlns:a16="http://schemas.microsoft.com/office/drawing/2014/main" id="{CEE2318B-54E9-42C4-A6E3-C69628452F41}"/>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5" name="Picture 4" descr="A close up of a sign&#10;&#10;Description generated with high confidence">
            <a:extLst>
              <a:ext uri="{FF2B5EF4-FFF2-40B4-BE49-F238E27FC236}">
                <a16:creationId xmlns:a16="http://schemas.microsoft.com/office/drawing/2014/main" id="{3C59DB89-F061-48DD-896A-F46DF8F4A4E4}"/>
              </a:ext>
            </a:extLst>
          </p:cNvPr>
          <p:cNvPicPr>
            <a:picLocks noChangeAspect="1"/>
          </p:cNvPicPr>
          <p:nvPr/>
        </p:nvPicPr>
        <p:blipFill>
          <a:blip r:embed="rId3"/>
          <a:stretch>
            <a:fillRect/>
          </a:stretch>
        </p:blipFill>
        <p:spPr>
          <a:xfrm>
            <a:off x="10515600" y="457200"/>
            <a:ext cx="1097280" cy="1097280"/>
          </a:xfrm>
          <a:prstGeom prst="rect">
            <a:avLst/>
          </a:prstGeom>
        </p:spPr>
      </p:pic>
    </p:spTree>
    <p:extLst>
      <p:ext uri="{BB962C8B-B14F-4D97-AF65-F5344CB8AC3E}">
        <p14:creationId xmlns:p14="http://schemas.microsoft.com/office/powerpoint/2010/main" val="589743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841-0860-4B70-A7C7-01392C032277}"/>
              </a:ext>
            </a:extLst>
          </p:cNvPr>
          <p:cNvSpPr>
            <a:spLocks noGrp="1"/>
          </p:cNvSpPr>
          <p:nvPr>
            <p:ph type="title"/>
          </p:nvPr>
        </p:nvSpPr>
        <p:spPr/>
        <p:txBody>
          <a:bodyPr/>
          <a:lstStyle/>
          <a:p>
            <a:r>
              <a:rPr lang="en-US" dirty="0"/>
              <a:t>Procurement Role</a:t>
            </a:r>
          </a:p>
        </p:txBody>
      </p:sp>
      <p:sp>
        <p:nvSpPr>
          <p:cNvPr id="3" name="Content Placeholder 2">
            <a:extLst>
              <a:ext uri="{FF2B5EF4-FFF2-40B4-BE49-F238E27FC236}">
                <a16:creationId xmlns:a16="http://schemas.microsoft.com/office/drawing/2014/main" id="{FF918570-93BE-437A-80D1-0E283264E0A5}"/>
              </a:ext>
            </a:extLst>
          </p:cNvPr>
          <p:cNvSpPr>
            <a:spLocks noGrp="1"/>
          </p:cNvSpPr>
          <p:nvPr>
            <p:ph idx="1"/>
            <p:extLst/>
          </p:nvPr>
        </p:nvSpPr>
        <p:spPr/>
        <p:txBody>
          <a:bodyPr vert="horz" lIns="91440" tIns="45720" rIns="91440" bIns="45720" rtlCol="0" anchor="t">
            <a:normAutofit/>
          </a:bodyPr>
          <a:lstStyle/>
          <a:p>
            <a:pPr marL="0" indent="0">
              <a:buNone/>
            </a:pPr>
            <a:r>
              <a:rPr lang="en-US" sz="3600" dirty="0">
                <a:latin typeface="Helvetica"/>
                <a:cs typeface="Helvetica"/>
              </a:rPr>
              <a:t>Position: </a:t>
            </a:r>
          </a:p>
          <a:p>
            <a:pPr marL="0" indent="0">
              <a:buNone/>
            </a:pPr>
            <a:r>
              <a:rPr lang="en-US" b="0" dirty="0">
                <a:latin typeface="Helvetica"/>
                <a:cs typeface="Helvetica"/>
              </a:rPr>
              <a:t>Contract Administrator, Contracts Manager, IT Purchaser</a:t>
            </a:r>
          </a:p>
          <a:p>
            <a:pPr marL="0" indent="0">
              <a:buNone/>
            </a:pPr>
            <a:br>
              <a:rPr lang="en-US" sz="3200" dirty="0">
                <a:latin typeface="Helvetica"/>
                <a:cs typeface="Helvetica"/>
              </a:rPr>
            </a:br>
            <a:r>
              <a:rPr lang="en-US" sz="3200" dirty="0">
                <a:latin typeface="Helvetica"/>
                <a:cs typeface="Helvetica"/>
              </a:rPr>
              <a:t>Responsibilities:</a:t>
            </a:r>
          </a:p>
          <a:p>
            <a:pPr lvl="1"/>
            <a:r>
              <a:rPr lang="en-US" sz="2800" b="0" dirty="0">
                <a:latin typeface="Helvetica"/>
                <a:cs typeface="Helvetica"/>
              </a:rPr>
              <a:t>Include accessibility requirements for contractors</a:t>
            </a:r>
          </a:p>
          <a:p>
            <a:pPr lvl="1"/>
            <a:r>
              <a:rPr lang="en-US" sz="2800" b="0" dirty="0">
                <a:latin typeface="Helvetica"/>
                <a:cs typeface="Helvetica"/>
              </a:rPr>
              <a:t>Use accessibility as part of selection process</a:t>
            </a:r>
          </a:p>
          <a:p>
            <a:pPr lvl="1"/>
            <a:r>
              <a:rPr lang="en-US" sz="2800" b="0" dirty="0">
                <a:latin typeface="Helvetica"/>
                <a:cs typeface="Helvetica"/>
              </a:rPr>
              <a:t>Enforce accessibility contract requirements</a:t>
            </a:r>
          </a:p>
          <a:p>
            <a:pPr lvl="1"/>
            <a:r>
              <a:rPr lang="en-US" sz="2800" b="0" dirty="0">
                <a:latin typeface="Helvetica"/>
                <a:cs typeface="Helvetica"/>
              </a:rPr>
              <a:t>Follow accessibility contracting requirements for software and equipment</a:t>
            </a:r>
          </a:p>
          <a:p>
            <a:pPr marL="0" indent="0">
              <a:buNone/>
            </a:pPr>
            <a:endParaRPr lang="en-US" b="0" dirty="0">
              <a:latin typeface="Helvetica"/>
              <a:cs typeface="Helvetica"/>
            </a:endParaRPr>
          </a:p>
          <a:p>
            <a:endParaRPr lang="en-US" dirty="0"/>
          </a:p>
        </p:txBody>
      </p:sp>
      <p:sp>
        <p:nvSpPr>
          <p:cNvPr id="4" name="Rektangel 3">
            <a:extLst>
              <a:ext uri="{FF2B5EF4-FFF2-40B4-BE49-F238E27FC236}">
                <a16:creationId xmlns:a16="http://schemas.microsoft.com/office/drawing/2014/main" id="{7ADA46FC-117B-40BC-A881-C9A1F992C684}"/>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6" name="Picture 5">
            <a:extLst>
              <a:ext uri="{FF2B5EF4-FFF2-40B4-BE49-F238E27FC236}">
                <a16:creationId xmlns:a16="http://schemas.microsoft.com/office/drawing/2014/main" id="{85B8E643-0769-4440-9894-6A490BF7425C}"/>
              </a:ext>
            </a:extLst>
          </p:cNvPr>
          <p:cNvPicPr>
            <a:picLocks noChangeAspect="1"/>
          </p:cNvPicPr>
          <p:nvPr/>
        </p:nvPicPr>
        <p:blipFill>
          <a:blip r:embed="rId3"/>
          <a:stretch>
            <a:fillRect/>
          </a:stretch>
        </p:blipFill>
        <p:spPr>
          <a:xfrm>
            <a:off x="10515600" y="457200"/>
            <a:ext cx="1099912" cy="1097280"/>
          </a:xfrm>
          <a:prstGeom prst="rect">
            <a:avLst/>
          </a:prstGeom>
        </p:spPr>
      </p:pic>
    </p:spTree>
    <p:extLst>
      <p:ext uri="{BB962C8B-B14F-4D97-AF65-F5344CB8AC3E}">
        <p14:creationId xmlns:p14="http://schemas.microsoft.com/office/powerpoint/2010/main" val="1190494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841-0860-4B70-A7C7-01392C032277}"/>
              </a:ext>
            </a:extLst>
          </p:cNvPr>
          <p:cNvSpPr>
            <a:spLocks noGrp="1"/>
          </p:cNvSpPr>
          <p:nvPr>
            <p:ph type="title"/>
            <p:extLst/>
          </p:nvPr>
        </p:nvSpPr>
        <p:spPr/>
        <p:txBody>
          <a:bodyPr/>
          <a:lstStyle/>
          <a:p>
            <a:r>
              <a:rPr lang="en-US" dirty="0"/>
              <a:t>Champion Role</a:t>
            </a:r>
          </a:p>
        </p:txBody>
      </p:sp>
      <p:sp>
        <p:nvSpPr>
          <p:cNvPr id="5" name="Content Placeholder 2">
            <a:extLst>
              <a:ext uri="{FF2B5EF4-FFF2-40B4-BE49-F238E27FC236}">
                <a16:creationId xmlns:a16="http://schemas.microsoft.com/office/drawing/2014/main" id="{6F3B8C6A-EF30-4821-BF4C-CD9571DC05FB}"/>
              </a:ext>
            </a:extLst>
          </p:cNvPr>
          <p:cNvSpPr>
            <a:spLocks noGrp="1"/>
          </p:cNvSpPr>
          <p:nvPr>
            <p:ph idx="1"/>
            <p:extLst/>
          </p:nvPr>
        </p:nvSpPr>
        <p:spPr>
          <a:xfrm>
            <a:off x="838200" y="1825624"/>
            <a:ext cx="10515600" cy="4585685"/>
          </a:xfrm>
        </p:spPr>
        <p:txBody>
          <a:bodyPr vert="horz" lIns="91440" tIns="45720" rIns="91440" bIns="45720" rtlCol="0" anchor="t">
            <a:normAutofit/>
          </a:bodyPr>
          <a:lstStyle/>
          <a:p>
            <a:pPr marL="0" indent="0">
              <a:buNone/>
            </a:pPr>
            <a:r>
              <a:rPr lang="en-US" sz="3600" dirty="0">
                <a:latin typeface="Helvetica"/>
                <a:cs typeface="Helvetica"/>
              </a:rPr>
              <a:t>Position: </a:t>
            </a:r>
          </a:p>
          <a:p>
            <a:pPr marL="0" indent="0">
              <a:buNone/>
            </a:pPr>
            <a:r>
              <a:rPr lang="en-US" b="0" dirty="0">
                <a:latin typeface="Helvetica"/>
                <a:cs typeface="Helvetica"/>
              </a:rPr>
              <a:t>EIR, Accessibility Coordinator, Policy Analyst, Team Lead</a:t>
            </a:r>
          </a:p>
          <a:p>
            <a:pPr marL="0" indent="0">
              <a:buNone/>
            </a:pPr>
            <a:br>
              <a:rPr lang="en-US" sz="3200" dirty="0">
                <a:latin typeface="Helvetica"/>
                <a:cs typeface="Helvetica"/>
              </a:rPr>
            </a:br>
            <a:r>
              <a:rPr lang="en-US" sz="3200" dirty="0">
                <a:latin typeface="Helvetica"/>
                <a:cs typeface="Helvetica"/>
              </a:rPr>
              <a:t>Responsibilities:</a:t>
            </a:r>
          </a:p>
          <a:p>
            <a:pPr lvl="1"/>
            <a:r>
              <a:rPr lang="en-US" sz="2800" b="0" dirty="0">
                <a:latin typeface="Helvetica"/>
                <a:cs typeface="Helvetica"/>
              </a:rPr>
              <a:t>Act as point of contact for accessibility compliance issues</a:t>
            </a:r>
          </a:p>
          <a:p>
            <a:pPr lvl="1"/>
            <a:r>
              <a:rPr lang="en-US" sz="2800" b="0" dirty="0">
                <a:latin typeface="Helvetica"/>
                <a:cs typeface="Helvetica"/>
              </a:rPr>
              <a:t>Advocate for accessibility issues</a:t>
            </a:r>
          </a:p>
          <a:p>
            <a:pPr lvl="1"/>
            <a:r>
              <a:rPr lang="en-US" sz="2800" b="0" dirty="0">
                <a:latin typeface="Helvetica"/>
                <a:cs typeface="Helvetica"/>
              </a:rPr>
              <a:t>Lead the charge</a:t>
            </a:r>
          </a:p>
          <a:p>
            <a:pPr lvl="1"/>
            <a:r>
              <a:rPr lang="en-US" sz="2800" b="0" dirty="0">
                <a:latin typeface="Helvetica"/>
                <a:cs typeface="Helvetica"/>
              </a:rPr>
              <a:t>Document progress and provide reports</a:t>
            </a:r>
          </a:p>
          <a:p>
            <a:pPr lvl="1"/>
            <a:endParaRPr lang="en-US" sz="2800" b="0" dirty="0">
              <a:latin typeface="Helvetica"/>
              <a:cs typeface="Helvetica"/>
            </a:endParaRPr>
          </a:p>
          <a:p>
            <a:pPr marL="0" indent="0">
              <a:buNone/>
            </a:pPr>
            <a:endParaRPr lang="en-US" b="0" dirty="0">
              <a:latin typeface="Helvetica"/>
              <a:cs typeface="Helvetica"/>
            </a:endParaRPr>
          </a:p>
          <a:p>
            <a:endParaRPr lang="en-US" dirty="0"/>
          </a:p>
        </p:txBody>
      </p:sp>
      <p:sp>
        <p:nvSpPr>
          <p:cNvPr id="6" name="Rektangel 3">
            <a:extLst>
              <a:ext uri="{FF2B5EF4-FFF2-40B4-BE49-F238E27FC236}">
                <a16:creationId xmlns:a16="http://schemas.microsoft.com/office/drawing/2014/main" id="{6D1B128C-BE7E-4615-B1EA-6DC9F510F433}"/>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4" name="Picture 3">
            <a:extLst>
              <a:ext uri="{FF2B5EF4-FFF2-40B4-BE49-F238E27FC236}">
                <a16:creationId xmlns:a16="http://schemas.microsoft.com/office/drawing/2014/main" id="{03A5DCC0-05DE-4097-9509-C8CAAA6A822F}"/>
              </a:ext>
            </a:extLst>
          </p:cNvPr>
          <p:cNvPicPr>
            <a:picLocks noChangeAspect="1"/>
          </p:cNvPicPr>
          <p:nvPr/>
        </p:nvPicPr>
        <p:blipFill>
          <a:blip r:embed="rId3"/>
          <a:stretch>
            <a:fillRect/>
          </a:stretch>
        </p:blipFill>
        <p:spPr>
          <a:xfrm>
            <a:off x="10515600" y="457200"/>
            <a:ext cx="1094655" cy="1097280"/>
          </a:xfrm>
          <a:prstGeom prst="rect">
            <a:avLst/>
          </a:prstGeom>
        </p:spPr>
      </p:pic>
    </p:spTree>
    <p:extLst>
      <p:ext uri="{BB962C8B-B14F-4D97-AF65-F5344CB8AC3E}">
        <p14:creationId xmlns:p14="http://schemas.microsoft.com/office/powerpoint/2010/main" val="698646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841-0860-4B70-A7C7-01392C032277}"/>
              </a:ext>
            </a:extLst>
          </p:cNvPr>
          <p:cNvSpPr>
            <a:spLocks noGrp="1"/>
          </p:cNvSpPr>
          <p:nvPr>
            <p:ph type="title"/>
          </p:nvPr>
        </p:nvSpPr>
        <p:spPr/>
        <p:txBody>
          <a:bodyPr/>
          <a:lstStyle/>
          <a:p>
            <a:r>
              <a:rPr lang="en-US" dirty="0"/>
              <a:t>Project Management Role</a:t>
            </a:r>
          </a:p>
        </p:txBody>
      </p:sp>
      <p:sp>
        <p:nvSpPr>
          <p:cNvPr id="3" name="Content Placeholder 2">
            <a:extLst>
              <a:ext uri="{FF2B5EF4-FFF2-40B4-BE49-F238E27FC236}">
                <a16:creationId xmlns:a16="http://schemas.microsoft.com/office/drawing/2014/main" id="{FF918570-93BE-437A-80D1-0E283264E0A5}"/>
              </a:ext>
            </a:extLst>
          </p:cNvPr>
          <p:cNvSpPr>
            <a:spLocks noGrp="1"/>
          </p:cNvSpPr>
          <p:nvPr>
            <p:ph idx="1"/>
            <p:extLst/>
          </p:nvPr>
        </p:nvSpPr>
        <p:spPr>
          <a:xfrm>
            <a:off x="838199" y="1825624"/>
            <a:ext cx="10210801" cy="4585685"/>
          </a:xfrm>
        </p:spPr>
        <p:txBody>
          <a:bodyPr vert="horz" lIns="91440" tIns="45720" rIns="91440" bIns="45720" rtlCol="0" anchor="t">
            <a:normAutofit/>
          </a:bodyPr>
          <a:lstStyle/>
          <a:p>
            <a:pPr marL="0" indent="0">
              <a:buNone/>
            </a:pPr>
            <a:r>
              <a:rPr lang="en-US" sz="3600" dirty="0">
                <a:latin typeface="Helvetica"/>
                <a:cs typeface="Helvetica"/>
              </a:rPr>
              <a:t>Position: </a:t>
            </a:r>
          </a:p>
          <a:p>
            <a:pPr marL="0" indent="0">
              <a:buNone/>
            </a:pPr>
            <a:r>
              <a:rPr lang="en-US" b="0" dirty="0">
                <a:latin typeface="Helvetica"/>
                <a:cs typeface="Helvetica"/>
              </a:rPr>
              <a:t>Project Leader, IT Development, Delivery Manager, Operations Manager, Program Managers</a:t>
            </a:r>
          </a:p>
          <a:p>
            <a:pPr marL="0" indent="0">
              <a:buNone/>
            </a:pPr>
            <a:br>
              <a:rPr lang="en-US" sz="3200" dirty="0">
                <a:latin typeface="Helvetica"/>
                <a:cs typeface="Helvetica"/>
              </a:rPr>
            </a:br>
            <a:r>
              <a:rPr lang="en-US" sz="3200" dirty="0">
                <a:latin typeface="Helvetica"/>
                <a:cs typeface="Helvetica"/>
              </a:rPr>
              <a:t>Responsibilities:</a:t>
            </a:r>
          </a:p>
          <a:p>
            <a:pPr lvl="1"/>
            <a:r>
              <a:rPr lang="en-US" sz="2800" b="0" dirty="0">
                <a:latin typeface="Helvetica"/>
                <a:cs typeface="Helvetica"/>
              </a:rPr>
              <a:t>Be aware of how accessibility impacts projects</a:t>
            </a:r>
          </a:p>
          <a:p>
            <a:pPr lvl="1"/>
            <a:r>
              <a:rPr lang="en-US" sz="2800" b="0" dirty="0">
                <a:latin typeface="Helvetica"/>
                <a:cs typeface="Helvetica"/>
              </a:rPr>
              <a:t>Include accessibility in the beginning</a:t>
            </a:r>
          </a:p>
          <a:p>
            <a:pPr lvl="1"/>
            <a:r>
              <a:rPr lang="en-US" sz="2800" b="0" dirty="0">
                <a:latin typeface="Helvetica"/>
                <a:cs typeface="Helvetica"/>
              </a:rPr>
              <a:t>Plan each step of web development lifecycle</a:t>
            </a:r>
          </a:p>
          <a:p>
            <a:pPr lvl="1"/>
            <a:r>
              <a:rPr lang="en-US" sz="2800" b="0" dirty="0">
                <a:latin typeface="Helvetica"/>
                <a:cs typeface="Helvetica"/>
              </a:rPr>
              <a:t>Document requirements, wireframes, and prototypes </a:t>
            </a:r>
          </a:p>
        </p:txBody>
      </p:sp>
      <p:sp>
        <p:nvSpPr>
          <p:cNvPr id="4" name="Rektangel 3">
            <a:extLst>
              <a:ext uri="{FF2B5EF4-FFF2-40B4-BE49-F238E27FC236}">
                <a16:creationId xmlns:a16="http://schemas.microsoft.com/office/drawing/2014/main" id="{DC0D6A77-4369-4B9C-BE52-B68B0D8CD4F6}"/>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9" name="Picture 8">
            <a:extLst>
              <a:ext uri="{FF2B5EF4-FFF2-40B4-BE49-F238E27FC236}">
                <a16:creationId xmlns:a16="http://schemas.microsoft.com/office/drawing/2014/main" id="{35ECD37E-7EB8-49CE-8176-8D46DD3FDB70}"/>
              </a:ext>
            </a:extLst>
          </p:cNvPr>
          <p:cNvPicPr>
            <a:picLocks noChangeAspect="1"/>
          </p:cNvPicPr>
          <p:nvPr/>
        </p:nvPicPr>
        <p:blipFill>
          <a:blip r:embed="rId3"/>
          <a:stretch>
            <a:fillRect/>
          </a:stretch>
        </p:blipFill>
        <p:spPr>
          <a:xfrm>
            <a:off x="10515600" y="457200"/>
            <a:ext cx="1099912" cy="1097280"/>
          </a:xfrm>
          <a:prstGeom prst="rect">
            <a:avLst/>
          </a:prstGeom>
        </p:spPr>
      </p:pic>
    </p:spTree>
    <p:extLst>
      <p:ext uri="{BB962C8B-B14F-4D97-AF65-F5344CB8AC3E}">
        <p14:creationId xmlns:p14="http://schemas.microsoft.com/office/powerpoint/2010/main" val="3121549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841-0860-4B70-A7C7-01392C032277}"/>
              </a:ext>
            </a:extLst>
          </p:cNvPr>
          <p:cNvSpPr>
            <a:spLocks noGrp="1"/>
          </p:cNvSpPr>
          <p:nvPr>
            <p:ph type="title"/>
          </p:nvPr>
        </p:nvSpPr>
        <p:spPr/>
        <p:txBody>
          <a:bodyPr/>
          <a:lstStyle/>
          <a:p>
            <a:r>
              <a:rPr lang="en-US" dirty="0"/>
              <a:t>Interaction Designer Role</a:t>
            </a:r>
          </a:p>
        </p:txBody>
      </p:sp>
      <p:sp>
        <p:nvSpPr>
          <p:cNvPr id="3" name="Content Placeholder 2">
            <a:extLst>
              <a:ext uri="{FF2B5EF4-FFF2-40B4-BE49-F238E27FC236}">
                <a16:creationId xmlns:a16="http://schemas.microsoft.com/office/drawing/2014/main" id="{FF918570-93BE-437A-80D1-0E283264E0A5}"/>
              </a:ext>
            </a:extLst>
          </p:cNvPr>
          <p:cNvSpPr>
            <a:spLocks noGrp="1"/>
          </p:cNvSpPr>
          <p:nvPr>
            <p:ph idx="1"/>
            <p:extLst/>
          </p:nvPr>
        </p:nvSpPr>
        <p:spPr>
          <a:xfrm>
            <a:off x="838199" y="1825624"/>
            <a:ext cx="10210801" cy="4585685"/>
          </a:xfrm>
        </p:spPr>
        <p:txBody>
          <a:bodyPr vert="horz" lIns="91440" tIns="45720" rIns="91440" bIns="45720" rtlCol="0" anchor="t">
            <a:normAutofit/>
          </a:bodyPr>
          <a:lstStyle/>
          <a:p>
            <a:pPr marL="0" indent="0">
              <a:buNone/>
            </a:pPr>
            <a:r>
              <a:rPr lang="en-US" sz="3600" dirty="0">
                <a:latin typeface="Helvetica"/>
                <a:cs typeface="Helvetica"/>
              </a:rPr>
              <a:t>Position: </a:t>
            </a:r>
          </a:p>
          <a:p>
            <a:pPr marL="0" indent="0">
              <a:buNone/>
            </a:pPr>
            <a:r>
              <a:rPr lang="en-US" b="0" dirty="0">
                <a:latin typeface="Helvetica"/>
                <a:cs typeface="Helvetica"/>
              </a:rPr>
              <a:t>Interaction Designer, UX Designer, Web Designer</a:t>
            </a:r>
          </a:p>
          <a:p>
            <a:pPr marL="0" indent="0">
              <a:buNone/>
            </a:pPr>
            <a:br>
              <a:rPr lang="en-US" sz="3200" dirty="0">
                <a:latin typeface="Helvetica"/>
                <a:cs typeface="Helvetica"/>
              </a:rPr>
            </a:br>
            <a:r>
              <a:rPr lang="en-US" sz="3200" dirty="0">
                <a:latin typeface="Helvetica"/>
                <a:cs typeface="Helvetica"/>
              </a:rPr>
              <a:t>Responsibilities:</a:t>
            </a:r>
          </a:p>
          <a:p>
            <a:pPr lvl="1"/>
            <a:r>
              <a:rPr lang="en-US" sz="2800" b="0" dirty="0">
                <a:latin typeface="Helvetica"/>
                <a:cs typeface="Helvetica"/>
              </a:rPr>
              <a:t>Focus on usability, accessibility, and standards</a:t>
            </a:r>
          </a:p>
          <a:p>
            <a:pPr lvl="1"/>
            <a:r>
              <a:rPr lang="en-US" sz="2800" b="0" dirty="0">
                <a:latin typeface="Helvetica"/>
                <a:cs typeface="Helvetica"/>
              </a:rPr>
              <a:t>Be aware of how accessibility impacts design choices</a:t>
            </a:r>
          </a:p>
          <a:p>
            <a:pPr lvl="1"/>
            <a:r>
              <a:rPr lang="en-US" sz="2800" b="0" dirty="0">
                <a:latin typeface="Helvetica"/>
                <a:cs typeface="Helvetica"/>
              </a:rPr>
              <a:t>Make interactions that work for all users</a:t>
            </a:r>
          </a:p>
        </p:txBody>
      </p:sp>
      <p:sp>
        <p:nvSpPr>
          <p:cNvPr id="4" name="Rektangel 3">
            <a:extLst>
              <a:ext uri="{FF2B5EF4-FFF2-40B4-BE49-F238E27FC236}">
                <a16:creationId xmlns:a16="http://schemas.microsoft.com/office/drawing/2014/main" id="{42F8D610-3726-40D4-82C4-814B78784D48}"/>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7" name="Picture 6">
            <a:extLst>
              <a:ext uri="{FF2B5EF4-FFF2-40B4-BE49-F238E27FC236}">
                <a16:creationId xmlns:a16="http://schemas.microsoft.com/office/drawing/2014/main" id="{6B990495-9901-487F-ADF8-3E31E411084E}"/>
              </a:ext>
            </a:extLst>
          </p:cNvPr>
          <p:cNvPicPr>
            <a:picLocks noChangeAspect="1"/>
          </p:cNvPicPr>
          <p:nvPr/>
        </p:nvPicPr>
        <p:blipFill>
          <a:blip r:embed="rId3"/>
          <a:stretch>
            <a:fillRect/>
          </a:stretch>
        </p:blipFill>
        <p:spPr>
          <a:xfrm>
            <a:off x="10515600" y="457200"/>
            <a:ext cx="1094655" cy="1097280"/>
          </a:xfrm>
          <a:prstGeom prst="rect">
            <a:avLst/>
          </a:prstGeom>
        </p:spPr>
      </p:pic>
    </p:spTree>
    <p:extLst>
      <p:ext uri="{BB962C8B-B14F-4D97-AF65-F5344CB8AC3E}">
        <p14:creationId xmlns:p14="http://schemas.microsoft.com/office/powerpoint/2010/main" val="4021172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841-0860-4B70-A7C7-01392C032277}"/>
              </a:ext>
            </a:extLst>
          </p:cNvPr>
          <p:cNvSpPr>
            <a:spLocks noGrp="1"/>
          </p:cNvSpPr>
          <p:nvPr>
            <p:ph type="title"/>
          </p:nvPr>
        </p:nvSpPr>
        <p:spPr/>
        <p:txBody>
          <a:bodyPr/>
          <a:lstStyle/>
          <a:p>
            <a:r>
              <a:rPr lang="en-US" dirty="0"/>
              <a:t>Visual Designer Role</a:t>
            </a:r>
          </a:p>
        </p:txBody>
      </p:sp>
      <p:sp>
        <p:nvSpPr>
          <p:cNvPr id="3" name="Content Placeholder 2">
            <a:extLst>
              <a:ext uri="{FF2B5EF4-FFF2-40B4-BE49-F238E27FC236}">
                <a16:creationId xmlns:a16="http://schemas.microsoft.com/office/drawing/2014/main" id="{FF918570-93BE-437A-80D1-0E283264E0A5}"/>
              </a:ext>
            </a:extLst>
          </p:cNvPr>
          <p:cNvSpPr>
            <a:spLocks noGrp="1"/>
          </p:cNvSpPr>
          <p:nvPr>
            <p:ph idx="1"/>
            <p:extLst/>
          </p:nvPr>
        </p:nvSpPr>
        <p:spPr>
          <a:xfrm>
            <a:off x="838199" y="1825624"/>
            <a:ext cx="10210801" cy="4585685"/>
          </a:xfrm>
        </p:spPr>
        <p:txBody>
          <a:bodyPr vert="horz" lIns="91440" tIns="45720" rIns="91440" bIns="45720" rtlCol="0" anchor="t">
            <a:normAutofit/>
          </a:bodyPr>
          <a:lstStyle/>
          <a:p>
            <a:pPr marL="0" indent="0">
              <a:buNone/>
            </a:pPr>
            <a:r>
              <a:rPr lang="en-US" sz="3600" dirty="0">
                <a:latin typeface="Helvetica"/>
                <a:cs typeface="Helvetica"/>
              </a:rPr>
              <a:t>Position: </a:t>
            </a:r>
          </a:p>
          <a:p>
            <a:pPr marL="0" indent="0">
              <a:buNone/>
            </a:pPr>
            <a:r>
              <a:rPr lang="en-US" b="0" dirty="0">
                <a:latin typeface="Helvetica"/>
                <a:cs typeface="Helvetica"/>
              </a:rPr>
              <a:t>Graphic Designer, Marketing Manager, Marketing Specialists</a:t>
            </a:r>
          </a:p>
          <a:p>
            <a:pPr marL="0" indent="0">
              <a:buNone/>
            </a:pPr>
            <a:br>
              <a:rPr lang="en-US" sz="3200" dirty="0">
                <a:latin typeface="Helvetica"/>
                <a:cs typeface="Helvetica"/>
              </a:rPr>
            </a:br>
            <a:r>
              <a:rPr lang="en-US" sz="3200" dirty="0">
                <a:latin typeface="Helvetica"/>
                <a:cs typeface="Helvetica"/>
              </a:rPr>
              <a:t>Responsibilities:</a:t>
            </a:r>
          </a:p>
          <a:p>
            <a:pPr lvl="1"/>
            <a:r>
              <a:rPr lang="en-US" sz="2800" b="0" dirty="0">
                <a:latin typeface="Helvetica"/>
                <a:cs typeface="Helvetica"/>
              </a:rPr>
              <a:t>Use accessible fonts, images, and color choices</a:t>
            </a:r>
          </a:p>
          <a:p>
            <a:pPr lvl="1"/>
            <a:r>
              <a:rPr lang="en-US" sz="2800" b="0" dirty="0">
                <a:latin typeface="Helvetica"/>
                <a:cs typeface="Helvetica"/>
              </a:rPr>
              <a:t>Be aware of how accessibility impacts visual choices</a:t>
            </a:r>
          </a:p>
          <a:p>
            <a:pPr lvl="1"/>
            <a:r>
              <a:rPr lang="en-US" sz="2800" b="0" dirty="0">
                <a:latin typeface="Helvetica"/>
                <a:cs typeface="Helvetica"/>
              </a:rPr>
              <a:t>Create clear interactions</a:t>
            </a:r>
          </a:p>
        </p:txBody>
      </p:sp>
      <p:sp>
        <p:nvSpPr>
          <p:cNvPr id="4" name="Rektangel 3">
            <a:extLst>
              <a:ext uri="{FF2B5EF4-FFF2-40B4-BE49-F238E27FC236}">
                <a16:creationId xmlns:a16="http://schemas.microsoft.com/office/drawing/2014/main" id="{FA02B791-7586-449E-9F36-E68BAE29BDA8}"/>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5" name="Picture 4" descr="A close up of a sign&#10;&#10;Description generated with high confidence">
            <a:extLst>
              <a:ext uri="{FF2B5EF4-FFF2-40B4-BE49-F238E27FC236}">
                <a16:creationId xmlns:a16="http://schemas.microsoft.com/office/drawing/2014/main" id="{1204E1C9-05BB-4A68-A55D-71EE6B66A85F}"/>
              </a:ext>
            </a:extLst>
          </p:cNvPr>
          <p:cNvPicPr>
            <a:picLocks noChangeAspect="1"/>
          </p:cNvPicPr>
          <p:nvPr/>
        </p:nvPicPr>
        <p:blipFill>
          <a:blip r:embed="rId3"/>
          <a:stretch>
            <a:fillRect/>
          </a:stretch>
        </p:blipFill>
        <p:spPr>
          <a:xfrm>
            <a:off x="10515600" y="457200"/>
            <a:ext cx="1097280" cy="1097280"/>
          </a:xfrm>
          <a:prstGeom prst="rect">
            <a:avLst/>
          </a:prstGeom>
        </p:spPr>
      </p:pic>
    </p:spTree>
    <p:extLst>
      <p:ext uri="{BB962C8B-B14F-4D97-AF65-F5344CB8AC3E}">
        <p14:creationId xmlns:p14="http://schemas.microsoft.com/office/powerpoint/2010/main" val="3167875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841-0860-4B70-A7C7-01392C032277}"/>
              </a:ext>
            </a:extLst>
          </p:cNvPr>
          <p:cNvSpPr>
            <a:spLocks noGrp="1"/>
          </p:cNvSpPr>
          <p:nvPr>
            <p:ph type="title"/>
          </p:nvPr>
        </p:nvSpPr>
        <p:spPr/>
        <p:txBody>
          <a:bodyPr/>
          <a:lstStyle/>
          <a:p>
            <a:r>
              <a:rPr lang="en-US" dirty="0"/>
              <a:t>Content Contributor Role</a:t>
            </a:r>
          </a:p>
        </p:txBody>
      </p:sp>
      <p:sp>
        <p:nvSpPr>
          <p:cNvPr id="3" name="Content Placeholder 2">
            <a:extLst>
              <a:ext uri="{FF2B5EF4-FFF2-40B4-BE49-F238E27FC236}">
                <a16:creationId xmlns:a16="http://schemas.microsoft.com/office/drawing/2014/main" id="{FF918570-93BE-437A-80D1-0E283264E0A5}"/>
              </a:ext>
            </a:extLst>
          </p:cNvPr>
          <p:cNvSpPr>
            <a:spLocks noGrp="1"/>
          </p:cNvSpPr>
          <p:nvPr>
            <p:ph idx="1"/>
            <p:extLst/>
          </p:nvPr>
        </p:nvSpPr>
        <p:spPr>
          <a:xfrm>
            <a:off x="838199" y="1825624"/>
            <a:ext cx="10210801" cy="4585685"/>
          </a:xfrm>
        </p:spPr>
        <p:txBody>
          <a:bodyPr vert="horz" lIns="91440" tIns="45720" rIns="91440" bIns="45720" rtlCol="0" anchor="t">
            <a:normAutofit/>
          </a:bodyPr>
          <a:lstStyle/>
          <a:p>
            <a:pPr marL="0" indent="0">
              <a:buNone/>
            </a:pPr>
            <a:r>
              <a:rPr lang="en-US" sz="3600" dirty="0">
                <a:latin typeface="Helvetica"/>
                <a:cs typeface="Helvetica"/>
              </a:rPr>
              <a:t>Position: </a:t>
            </a:r>
          </a:p>
          <a:p>
            <a:pPr marL="0" indent="0">
              <a:buNone/>
            </a:pPr>
            <a:r>
              <a:rPr lang="en-US" b="0" dirty="0">
                <a:latin typeface="Helvetica"/>
                <a:cs typeface="Helvetica"/>
              </a:rPr>
              <a:t>Editor, Writers, Instructional Designers, Content Managers, Document Creators</a:t>
            </a:r>
          </a:p>
          <a:p>
            <a:pPr marL="0" indent="0">
              <a:buNone/>
            </a:pPr>
            <a:br>
              <a:rPr lang="en-US" sz="3200" dirty="0">
                <a:latin typeface="Helvetica"/>
                <a:cs typeface="Helvetica"/>
              </a:rPr>
            </a:br>
            <a:r>
              <a:rPr lang="en-US" sz="3200" dirty="0">
                <a:latin typeface="Helvetica"/>
                <a:cs typeface="Helvetica"/>
              </a:rPr>
              <a:t>Responsibilities:</a:t>
            </a:r>
          </a:p>
          <a:p>
            <a:pPr lvl="1"/>
            <a:r>
              <a:rPr lang="en-US" sz="2800" b="0" dirty="0">
                <a:latin typeface="Helvetica"/>
                <a:cs typeface="Helvetica"/>
              </a:rPr>
              <a:t>Create content that will be put on a website</a:t>
            </a:r>
          </a:p>
          <a:p>
            <a:pPr lvl="1"/>
            <a:r>
              <a:rPr lang="en-US" sz="2800" b="0" dirty="0">
                <a:latin typeface="Helvetica"/>
                <a:cs typeface="Helvetica"/>
              </a:rPr>
              <a:t>Add visual interest with images and graphs</a:t>
            </a:r>
          </a:p>
          <a:p>
            <a:pPr lvl="1"/>
            <a:r>
              <a:rPr lang="en-US" sz="2800" b="0" dirty="0">
                <a:latin typeface="Helvetica"/>
                <a:cs typeface="Helvetica"/>
              </a:rPr>
              <a:t>Create multimedia files for engaging experience</a:t>
            </a:r>
          </a:p>
        </p:txBody>
      </p:sp>
      <p:sp>
        <p:nvSpPr>
          <p:cNvPr id="4" name="Rektangel 3">
            <a:extLst>
              <a:ext uri="{FF2B5EF4-FFF2-40B4-BE49-F238E27FC236}">
                <a16:creationId xmlns:a16="http://schemas.microsoft.com/office/drawing/2014/main" id="{043B1628-EA06-49E0-AFC5-66FC42666C37}"/>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5" name="Picture 4" descr="A close up of a sign&#10;&#10;Description generated with high confidence">
            <a:extLst>
              <a:ext uri="{FF2B5EF4-FFF2-40B4-BE49-F238E27FC236}">
                <a16:creationId xmlns:a16="http://schemas.microsoft.com/office/drawing/2014/main" id="{DE3BAA92-7A50-48A2-8985-529FF84946F1}"/>
              </a:ext>
            </a:extLst>
          </p:cNvPr>
          <p:cNvPicPr>
            <a:picLocks noChangeAspect="1"/>
          </p:cNvPicPr>
          <p:nvPr/>
        </p:nvPicPr>
        <p:blipFill>
          <a:blip r:embed="rId3"/>
          <a:stretch>
            <a:fillRect/>
          </a:stretch>
        </p:blipFill>
        <p:spPr>
          <a:xfrm>
            <a:off x="10515600" y="457200"/>
            <a:ext cx="1097280" cy="1097280"/>
          </a:xfrm>
          <a:prstGeom prst="rect">
            <a:avLst/>
          </a:prstGeom>
        </p:spPr>
      </p:pic>
    </p:spTree>
    <p:extLst>
      <p:ext uri="{BB962C8B-B14F-4D97-AF65-F5344CB8AC3E}">
        <p14:creationId xmlns:p14="http://schemas.microsoft.com/office/powerpoint/2010/main" val="228423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841-0860-4B70-A7C7-01392C032277}"/>
              </a:ext>
            </a:extLst>
          </p:cNvPr>
          <p:cNvSpPr>
            <a:spLocks noGrp="1"/>
          </p:cNvSpPr>
          <p:nvPr>
            <p:ph type="title"/>
          </p:nvPr>
        </p:nvSpPr>
        <p:spPr/>
        <p:txBody>
          <a:bodyPr/>
          <a:lstStyle/>
          <a:p>
            <a:r>
              <a:rPr lang="en-US" dirty="0"/>
              <a:t>Developer Role</a:t>
            </a:r>
          </a:p>
        </p:txBody>
      </p:sp>
      <p:sp>
        <p:nvSpPr>
          <p:cNvPr id="3" name="Content Placeholder 2">
            <a:extLst>
              <a:ext uri="{FF2B5EF4-FFF2-40B4-BE49-F238E27FC236}">
                <a16:creationId xmlns:a16="http://schemas.microsoft.com/office/drawing/2014/main" id="{FF918570-93BE-437A-80D1-0E283264E0A5}"/>
              </a:ext>
            </a:extLst>
          </p:cNvPr>
          <p:cNvSpPr>
            <a:spLocks noGrp="1"/>
          </p:cNvSpPr>
          <p:nvPr>
            <p:ph idx="1"/>
            <p:extLst/>
          </p:nvPr>
        </p:nvSpPr>
        <p:spPr>
          <a:xfrm>
            <a:off x="838199" y="1825624"/>
            <a:ext cx="10210801" cy="4585685"/>
          </a:xfrm>
        </p:spPr>
        <p:txBody>
          <a:bodyPr vert="horz" lIns="91440" tIns="45720" rIns="91440" bIns="45720" rtlCol="0" anchor="t">
            <a:normAutofit/>
          </a:bodyPr>
          <a:lstStyle/>
          <a:p>
            <a:pPr marL="0" indent="0">
              <a:buNone/>
            </a:pPr>
            <a:r>
              <a:rPr lang="en-US" sz="3600" dirty="0">
                <a:latin typeface="Helvetica"/>
                <a:cs typeface="Helvetica"/>
              </a:rPr>
              <a:t>Position: </a:t>
            </a:r>
          </a:p>
          <a:p>
            <a:pPr marL="0" indent="0">
              <a:buNone/>
            </a:pPr>
            <a:r>
              <a:rPr lang="en-US" b="0" dirty="0">
                <a:latin typeface="Helvetica"/>
                <a:cs typeface="Helvetica"/>
              </a:rPr>
              <a:t>Webmaster, Web Professional, Developer, IT Specialist, Engineer</a:t>
            </a:r>
          </a:p>
          <a:p>
            <a:pPr marL="0" indent="0">
              <a:buNone/>
            </a:pPr>
            <a:br>
              <a:rPr lang="en-US" sz="3200" dirty="0">
                <a:latin typeface="Helvetica"/>
                <a:cs typeface="Helvetica"/>
              </a:rPr>
            </a:br>
            <a:r>
              <a:rPr lang="en-US" sz="3200" dirty="0">
                <a:latin typeface="Helvetica"/>
                <a:cs typeface="Helvetica"/>
              </a:rPr>
              <a:t>Responsibilities:</a:t>
            </a:r>
          </a:p>
          <a:p>
            <a:pPr lvl="1"/>
            <a:r>
              <a:rPr lang="en-US" sz="2800" b="0" dirty="0">
                <a:latin typeface="Helvetica"/>
                <a:cs typeface="Helvetica"/>
              </a:rPr>
              <a:t>Strong understanding of guidelines and coding languages</a:t>
            </a:r>
          </a:p>
          <a:p>
            <a:pPr lvl="1"/>
            <a:r>
              <a:rPr lang="en-US" sz="2800" b="0" dirty="0">
                <a:latin typeface="Helvetica"/>
                <a:cs typeface="Helvetica"/>
              </a:rPr>
              <a:t>Develop the structure of the website</a:t>
            </a:r>
          </a:p>
          <a:p>
            <a:pPr lvl="1"/>
            <a:r>
              <a:rPr lang="en-US" sz="2800" b="0" dirty="0">
                <a:latin typeface="Helvetica"/>
                <a:cs typeface="Helvetica"/>
              </a:rPr>
              <a:t>Add interactions and control elements</a:t>
            </a:r>
          </a:p>
          <a:p>
            <a:pPr lvl="1"/>
            <a:r>
              <a:rPr lang="en-US" sz="2800" b="0" dirty="0">
                <a:latin typeface="Helvetica"/>
                <a:cs typeface="Helvetica"/>
              </a:rPr>
              <a:t>Embed plugins and third party integration</a:t>
            </a:r>
          </a:p>
        </p:txBody>
      </p:sp>
      <p:sp>
        <p:nvSpPr>
          <p:cNvPr id="4" name="Rektangel 3">
            <a:extLst>
              <a:ext uri="{FF2B5EF4-FFF2-40B4-BE49-F238E27FC236}">
                <a16:creationId xmlns:a16="http://schemas.microsoft.com/office/drawing/2014/main" id="{BF0673D6-6F9A-43A3-8446-1C14B58C6363}"/>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5" name="Picture 4" descr="A close up of a sign&#10;&#10;Description generated with high confidence">
            <a:extLst>
              <a:ext uri="{FF2B5EF4-FFF2-40B4-BE49-F238E27FC236}">
                <a16:creationId xmlns:a16="http://schemas.microsoft.com/office/drawing/2014/main" id="{489DA28B-CC86-4C03-9D09-8C64ED57B0D0}"/>
              </a:ext>
            </a:extLst>
          </p:cNvPr>
          <p:cNvPicPr>
            <a:picLocks noChangeAspect="1"/>
          </p:cNvPicPr>
          <p:nvPr/>
        </p:nvPicPr>
        <p:blipFill>
          <a:blip r:embed="rId3"/>
          <a:stretch>
            <a:fillRect/>
          </a:stretch>
        </p:blipFill>
        <p:spPr>
          <a:xfrm>
            <a:off x="10515600" y="457200"/>
            <a:ext cx="1097280" cy="1126172"/>
          </a:xfrm>
          <a:prstGeom prst="rect">
            <a:avLst/>
          </a:prstGeom>
        </p:spPr>
      </p:pic>
    </p:spTree>
    <p:extLst>
      <p:ext uri="{BB962C8B-B14F-4D97-AF65-F5344CB8AC3E}">
        <p14:creationId xmlns:p14="http://schemas.microsoft.com/office/powerpoint/2010/main" val="2308935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mediad.publicbroadcasting.net/p/whqr/files/201701/Robson-Square-pic-K.jpg">
            <a:extLst>
              <a:ext uri="{FF2B5EF4-FFF2-40B4-BE49-F238E27FC236}">
                <a16:creationId xmlns:a16="http://schemas.microsoft.com/office/drawing/2014/main" id="{A8DC8DAA-A5EF-4C64-ACB5-08798EB50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28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F1E74F42-6F20-47D3-90FB-8AD3E268D40B}"/>
              </a:ext>
            </a:extLst>
          </p:cNvPr>
          <p:cNvSpPr>
            <a:spLocks noGrp="1"/>
          </p:cNvSpPr>
          <p:nvPr>
            <p:ph type="title"/>
          </p:nvPr>
        </p:nvSpPr>
        <p:spPr>
          <a:xfrm>
            <a:off x="408851" y="526811"/>
            <a:ext cx="8665029" cy="733029"/>
          </a:xfrm>
          <a:solidFill>
            <a:srgbClr val="F5D027"/>
          </a:solidFill>
        </p:spPr>
        <p:txBody>
          <a:bodyPr>
            <a:noAutofit/>
          </a:bodyPr>
          <a:lstStyle/>
          <a:p>
            <a:r>
              <a:rPr lang="en-US" dirty="0">
                <a:solidFill>
                  <a:schemeClr val="tx1"/>
                </a:solidFill>
              </a:rPr>
              <a:t>Start with accessibility in mind</a:t>
            </a:r>
          </a:p>
        </p:txBody>
      </p:sp>
      <p:sp>
        <p:nvSpPr>
          <p:cNvPr id="9" name="Rektangel 3">
            <a:extLst>
              <a:ext uri="{FF2B5EF4-FFF2-40B4-BE49-F238E27FC236}">
                <a16:creationId xmlns:a16="http://schemas.microsoft.com/office/drawing/2014/main" id="{88FF13C1-CD48-42C8-A3C6-BFCDDE6E51C0}"/>
              </a:ext>
            </a:extLst>
          </p:cNvPr>
          <p:cNvSpPr/>
          <p:nvPr/>
        </p:nvSpPr>
        <p:spPr>
          <a:xfrm>
            <a:off x="536439" y="528477"/>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10621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841-0860-4B70-A7C7-01392C032277}"/>
              </a:ext>
            </a:extLst>
          </p:cNvPr>
          <p:cNvSpPr>
            <a:spLocks noGrp="1"/>
          </p:cNvSpPr>
          <p:nvPr>
            <p:ph type="title"/>
          </p:nvPr>
        </p:nvSpPr>
        <p:spPr/>
        <p:txBody>
          <a:bodyPr/>
          <a:lstStyle/>
          <a:p>
            <a:r>
              <a:rPr lang="en-US"/>
              <a:t>Quality Control Tester</a:t>
            </a:r>
          </a:p>
        </p:txBody>
      </p:sp>
      <p:sp>
        <p:nvSpPr>
          <p:cNvPr id="4" name="Content Placeholder 3">
            <a:extLst>
              <a:ext uri="{FF2B5EF4-FFF2-40B4-BE49-F238E27FC236}">
                <a16:creationId xmlns:a16="http://schemas.microsoft.com/office/drawing/2014/main" id="{076311F2-ED42-41F6-8AA5-07D7A3E5FB60}"/>
              </a:ext>
            </a:extLst>
          </p:cNvPr>
          <p:cNvSpPr>
            <a:spLocks noGrp="1"/>
          </p:cNvSpPr>
          <p:nvPr>
            <p:ph idx="1"/>
          </p:nvPr>
        </p:nvSpPr>
        <p:spPr/>
        <p:txBody>
          <a:bodyPr/>
          <a:lstStyle/>
          <a:p>
            <a:pPr marL="0" indent="0">
              <a:buNone/>
            </a:pPr>
            <a:r>
              <a:rPr lang="en-US" sz="3600" dirty="0">
                <a:latin typeface="Helvetica"/>
                <a:cs typeface="Helvetica"/>
              </a:rPr>
              <a:t>Position: </a:t>
            </a:r>
          </a:p>
          <a:p>
            <a:pPr marL="0" indent="0">
              <a:buNone/>
            </a:pPr>
            <a:r>
              <a:rPr lang="en-US" b="0" dirty="0">
                <a:latin typeface="Helvetica"/>
                <a:cs typeface="Helvetica"/>
              </a:rPr>
              <a:t>Quality Assurance Tester, Quality Control, Accessibility Tester</a:t>
            </a:r>
          </a:p>
          <a:p>
            <a:pPr marL="0" indent="0">
              <a:buNone/>
            </a:pPr>
            <a:br>
              <a:rPr lang="en-US" sz="3200" dirty="0">
                <a:latin typeface="Helvetica"/>
                <a:cs typeface="Helvetica"/>
              </a:rPr>
            </a:br>
            <a:r>
              <a:rPr lang="en-US" sz="3200" dirty="0">
                <a:latin typeface="Helvetica"/>
                <a:cs typeface="Helvetica"/>
              </a:rPr>
              <a:t>Responsibilities:</a:t>
            </a:r>
          </a:p>
          <a:p>
            <a:pPr lvl="1"/>
            <a:r>
              <a:rPr lang="en-US" sz="2800" b="0" dirty="0">
                <a:latin typeface="Helvetica"/>
                <a:cs typeface="Helvetica"/>
              </a:rPr>
              <a:t>Strong understanding of guidelines and coding languages</a:t>
            </a:r>
          </a:p>
          <a:p>
            <a:pPr lvl="1"/>
            <a:r>
              <a:rPr lang="en-US" sz="2800" b="0" dirty="0">
                <a:latin typeface="Helvetica"/>
                <a:cs typeface="Helvetica"/>
              </a:rPr>
              <a:t>Confirm accessibility compliance</a:t>
            </a:r>
          </a:p>
          <a:p>
            <a:pPr lvl="1"/>
            <a:r>
              <a:rPr lang="en-US" sz="2800" b="0" dirty="0">
                <a:latin typeface="Helvetica"/>
                <a:cs typeface="Helvetica"/>
              </a:rPr>
              <a:t>Test using assistive technologies</a:t>
            </a:r>
          </a:p>
        </p:txBody>
      </p:sp>
      <p:sp>
        <p:nvSpPr>
          <p:cNvPr id="5" name="Rektangel 3">
            <a:extLst>
              <a:ext uri="{FF2B5EF4-FFF2-40B4-BE49-F238E27FC236}">
                <a16:creationId xmlns:a16="http://schemas.microsoft.com/office/drawing/2014/main" id="{43BC21B7-8CE1-4D9B-8C84-8F1ECFA6A342}"/>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7" name="Picture 6">
            <a:extLst>
              <a:ext uri="{FF2B5EF4-FFF2-40B4-BE49-F238E27FC236}">
                <a16:creationId xmlns:a16="http://schemas.microsoft.com/office/drawing/2014/main" id="{F354062B-5900-4339-A306-5E5DA379165D}"/>
              </a:ext>
            </a:extLst>
          </p:cNvPr>
          <p:cNvPicPr>
            <a:picLocks noChangeAspect="1"/>
          </p:cNvPicPr>
          <p:nvPr/>
        </p:nvPicPr>
        <p:blipFill>
          <a:blip r:embed="rId3"/>
          <a:stretch>
            <a:fillRect/>
          </a:stretch>
        </p:blipFill>
        <p:spPr>
          <a:xfrm>
            <a:off x="10515600" y="457200"/>
            <a:ext cx="1097280" cy="1097280"/>
          </a:xfrm>
          <a:prstGeom prst="rect">
            <a:avLst/>
          </a:prstGeom>
        </p:spPr>
      </p:pic>
    </p:spTree>
    <p:extLst>
      <p:ext uri="{BB962C8B-B14F-4D97-AF65-F5344CB8AC3E}">
        <p14:creationId xmlns:p14="http://schemas.microsoft.com/office/powerpoint/2010/main" val="2288523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in this together</a:t>
            </a: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31</a:t>
            </a:fld>
            <a:endParaRPr lang="en-US" dirty="0"/>
          </a:p>
        </p:txBody>
      </p:sp>
      <p:pic>
        <p:nvPicPr>
          <p:cNvPr id="3074" name="Picture 2" descr="http://www.thecommonwealthinstitute.org/wp-content/uploads/2016/05/multicultural_hand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89" y="-881151"/>
            <a:ext cx="12319463" cy="812588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FB1BBB9-76C3-4BD0-890B-0A3E86DA2833}"/>
              </a:ext>
            </a:extLst>
          </p:cNvPr>
          <p:cNvSpPr txBox="1">
            <a:spLocks/>
          </p:cNvSpPr>
          <p:nvPr/>
        </p:nvSpPr>
        <p:spPr>
          <a:xfrm>
            <a:off x="306309" y="990600"/>
            <a:ext cx="11579384" cy="5181600"/>
          </a:xfrm>
          <a:prstGeom prst="rect">
            <a:avLst/>
          </a:prstGeom>
        </p:spPr>
        <p:txBody>
          <a:bodyPr vert="horz" lIns="108829" tIns="54414" rIns="108829" bIns="54414" rtlCol="0">
            <a:normAutofit/>
          </a:bodyPr>
          <a:lstStyle>
            <a:lvl1pPr marL="275852" indent="-275852" algn="l" defTabSz="1088291" rtl="0" eaLnBrk="1" latinLnBrk="0" hangingPunct="1">
              <a:spcBef>
                <a:spcPts val="714"/>
              </a:spcBef>
              <a:buClr>
                <a:srgbClr val="00AEEF"/>
              </a:buClr>
              <a:buSzPct val="70000"/>
              <a:buFont typeface="Wingdings" charset="2"/>
              <a:buChar char="§"/>
              <a:defRPr sz="3600" kern="1200">
                <a:solidFill>
                  <a:schemeClr val="tx1"/>
                </a:solidFill>
                <a:latin typeface="Myriad Pro" pitchFamily="34" charset="0"/>
                <a:ea typeface="+mn-ea"/>
                <a:cs typeface="+mn-cs"/>
              </a:defRPr>
            </a:lvl1pPr>
            <a:lvl2pPr marL="551703" indent="-275852" algn="l" defTabSz="1088291" rtl="0" eaLnBrk="1" latinLnBrk="0" hangingPunct="1">
              <a:spcBef>
                <a:spcPts val="714"/>
              </a:spcBef>
              <a:buClr>
                <a:srgbClr val="F2933C"/>
              </a:buClr>
              <a:buSzPct val="70000"/>
              <a:buFont typeface="Wingdings" charset="2"/>
              <a:buChar char="§"/>
              <a:defRPr sz="3200" kern="1200">
                <a:solidFill>
                  <a:schemeClr val="tx1"/>
                </a:solidFill>
                <a:latin typeface="Myriad Pro" pitchFamily="34" charset="0"/>
                <a:ea typeface="+mn-ea"/>
                <a:cs typeface="+mn-cs"/>
              </a:defRPr>
            </a:lvl2pPr>
            <a:lvl3pPr marL="751979" indent="-200276" algn="l" defTabSz="1088291" rtl="0" eaLnBrk="1" latinLnBrk="0" hangingPunct="1">
              <a:spcBef>
                <a:spcPts val="714"/>
              </a:spcBef>
              <a:buClr>
                <a:srgbClr val="201F5F"/>
              </a:buClr>
              <a:buSzPct val="70000"/>
              <a:buFont typeface="Wingdings" charset="2"/>
              <a:buChar char="§"/>
              <a:defRPr sz="2800" kern="1200">
                <a:solidFill>
                  <a:schemeClr val="tx1"/>
                </a:solidFill>
                <a:latin typeface="Myriad Pro" pitchFamily="34" charset="0"/>
                <a:ea typeface="+mn-ea"/>
                <a:cs typeface="+mn-cs"/>
              </a:defRPr>
            </a:lvl3pPr>
            <a:lvl4pPr marL="950366" indent="-198387" algn="l" defTabSz="1088291" rtl="0" eaLnBrk="1" latinLnBrk="0" hangingPunct="1">
              <a:spcBef>
                <a:spcPts val="714"/>
              </a:spcBef>
              <a:buClr>
                <a:srgbClr val="00AFF0"/>
              </a:buClr>
              <a:buSzPct val="70000"/>
              <a:buFont typeface="Wingdings" charset="2"/>
              <a:buChar char="§"/>
              <a:defRPr sz="2400" kern="1200">
                <a:solidFill>
                  <a:schemeClr val="tx1"/>
                </a:solidFill>
                <a:latin typeface="Myriad Pro" pitchFamily="34" charset="0"/>
                <a:ea typeface="+mn-ea"/>
                <a:cs typeface="+mn-cs"/>
              </a:defRPr>
            </a:lvl4pPr>
            <a:lvl5pPr marL="1088291" indent="-137926" algn="l" defTabSz="1088291" rtl="0" eaLnBrk="1" latinLnBrk="0" hangingPunct="1">
              <a:spcBef>
                <a:spcPts val="714"/>
              </a:spcBef>
              <a:buClr>
                <a:srgbClr val="EDA73C"/>
              </a:buClr>
              <a:buSzPct val="70000"/>
              <a:buFont typeface="Wingdings" charset="2"/>
              <a:buChar char="§"/>
              <a:defRPr sz="2000" kern="1200">
                <a:solidFill>
                  <a:schemeClr val="tx1"/>
                </a:solidFill>
                <a:latin typeface="Myriad Pro" pitchFamily="34" charset="0"/>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9600" b="1" dirty="0">
                <a:solidFill>
                  <a:schemeClr val="bg1"/>
                </a:solidFill>
              </a:rPr>
              <a:t>We can all </a:t>
            </a:r>
            <a:br>
              <a:rPr lang="en-US" sz="9600" b="1" dirty="0">
                <a:solidFill>
                  <a:schemeClr val="bg1"/>
                </a:solidFill>
              </a:rPr>
            </a:br>
            <a:r>
              <a:rPr lang="en-US" sz="9600" b="1" dirty="0">
                <a:solidFill>
                  <a:schemeClr val="bg1"/>
                </a:solidFill>
              </a:rPr>
              <a:t>do our part!</a:t>
            </a:r>
          </a:p>
        </p:txBody>
      </p:sp>
    </p:spTree>
    <p:extLst>
      <p:ext uri="{BB962C8B-B14F-4D97-AF65-F5344CB8AC3E}">
        <p14:creationId xmlns:p14="http://schemas.microsoft.com/office/powerpoint/2010/main" val="3598303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l"/>
            <a:r>
              <a:rPr lang="en-US" dirty="0"/>
              <a:t>Accessible Digital Content</a:t>
            </a:r>
          </a:p>
        </p:txBody>
      </p:sp>
      <p:sp>
        <p:nvSpPr>
          <p:cNvPr id="5" name="Text Placeholder 4"/>
          <p:cNvSpPr>
            <a:spLocks noGrp="1"/>
          </p:cNvSpPr>
          <p:nvPr>
            <p:ph type="subTitle" idx="1"/>
          </p:nvPr>
        </p:nvSpPr>
        <p:spPr/>
        <p:txBody>
          <a:bodyPr/>
          <a:lstStyle/>
          <a:p>
            <a:pPr algn="l"/>
            <a:r>
              <a:rPr lang="en-US" altLang="en-US" dirty="0">
                <a:latin typeface="Open Sans" charset="0"/>
              </a:rPr>
              <a:t>Start with Accessible Content</a:t>
            </a:r>
            <a:endParaRPr lang="en-US" dirty="0"/>
          </a:p>
        </p:txBody>
      </p:sp>
      <p:sp>
        <p:nvSpPr>
          <p:cNvPr id="6" name="Rektangel 3">
            <a:extLst>
              <a:ext uri="{FF2B5EF4-FFF2-40B4-BE49-F238E27FC236}">
                <a16:creationId xmlns:a16="http://schemas.microsoft.com/office/drawing/2014/main" id="{88595EC0-2788-4570-A98B-0B22663CA28C}"/>
              </a:ext>
            </a:extLst>
          </p:cNvPr>
          <p:cNvSpPr/>
          <p:nvPr/>
        </p:nvSpPr>
        <p:spPr>
          <a:xfrm>
            <a:off x="1524000" y="1531408"/>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23324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F75EDEE-74A1-45A8-A358-2FFCD6290E0D}"/>
              </a:ext>
            </a:extLst>
          </p:cNvPr>
          <p:cNvSpPr>
            <a:spLocks noGrp="1"/>
          </p:cNvSpPr>
          <p:nvPr>
            <p:ph sz="half" idx="2"/>
          </p:nvPr>
        </p:nvSpPr>
        <p:spPr/>
        <p:txBody>
          <a:bodyPr>
            <a:normAutofit/>
          </a:bodyPr>
          <a:lstStyle/>
          <a:p>
            <a:pPr marL="457200" indent="-457200"/>
            <a:r>
              <a:rPr lang="en-US" dirty="0"/>
              <a:t>Content</a:t>
            </a:r>
          </a:p>
          <a:p>
            <a:pPr marL="457200" indent="-457200"/>
            <a:r>
              <a:rPr lang="en-US" dirty="0"/>
              <a:t>Color</a:t>
            </a:r>
          </a:p>
          <a:p>
            <a:pPr marL="457200" indent="-457200"/>
            <a:r>
              <a:rPr lang="en-US" dirty="0"/>
              <a:t>Adding assets: Links, images and tables</a:t>
            </a:r>
          </a:p>
          <a:p>
            <a:pPr marL="457200" indent="-457200"/>
            <a:r>
              <a:rPr lang="en-US" dirty="0"/>
              <a:t>Menu and navigation</a:t>
            </a:r>
          </a:p>
          <a:p>
            <a:pPr marL="457200" indent="-457200"/>
            <a:r>
              <a:rPr lang="en-US" dirty="0"/>
              <a:t>Forms</a:t>
            </a:r>
          </a:p>
          <a:p>
            <a:pPr marL="457200" indent="-457200"/>
            <a:r>
              <a:rPr lang="en-US" dirty="0"/>
              <a:t>Robust code</a:t>
            </a:r>
          </a:p>
          <a:p>
            <a:pPr marL="457200" indent="-457200"/>
            <a:r>
              <a:rPr lang="en-US" dirty="0"/>
              <a:t>Widgets and plugins</a:t>
            </a:r>
          </a:p>
        </p:txBody>
      </p:sp>
      <p:sp>
        <p:nvSpPr>
          <p:cNvPr id="6" name="Title 5">
            <a:extLst>
              <a:ext uri="{FF2B5EF4-FFF2-40B4-BE49-F238E27FC236}">
                <a16:creationId xmlns:a16="http://schemas.microsoft.com/office/drawing/2014/main" id="{18B39F87-F48E-446F-9084-0A556E731E64}"/>
              </a:ext>
            </a:extLst>
          </p:cNvPr>
          <p:cNvSpPr>
            <a:spLocks noGrp="1"/>
          </p:cNvSpPr>
          <p:nvPr>
            <p:ph type="ctrTitle"/>
          </p:nvPr>
        </p:nvSpPr>
        <p:spPr/>
        <p:txBody>
          <a:bodyPr/>
          <a:lstStyle/>
          <a:p>
            <a:r>
              <a:rPr lang="en-US" dirty="0"/>
              <a:t>Organized by Area</a:t>
            </a:r>
          </a:p>
        </p:txBody>
      </p:sp>
      <p:sp>
        <p:nvSpPr>
          <p:cNvPr id="5" name="Rektangel 3">
            <a:extLst>
              <a:ext uri="{FF2B5EF4-FFF2-40B4-BE49-F238E27FC236}">
                <a16:creationId xmlns:a16="http://schemas.microsoft.com/office/drawing/2014/main" id="{E642503D-9538-4F46-9C1C-C6B73B2BC1E9}"/>
              </a:ext>
            </a:extLst>
          </p:cNvPr>
          <p:cNvSpPr/>
          <p:nvPr/>
        </p:nvSpPr>
        <p:spPr>
          <a:xfrm>
            <a:off x="5423452" y="1000827"/>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52814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extLst/>
          </p:nvPr>
        </p:nvSpPr>
        <p:spPr/>
        <p:txBody>
          <a:bodyPr/>
          <a:lstStyle/>
          <a:p>
            <a:r>
              <a:rPr lang="en-GB" dirty="0"/>
              <a:t>Headings</a:t>
            </a:r>
          </a:p>
        </p:txBody>
      </p:sp>
      <p:sp>
        <p:nvSpPr>
          <p:cNvPr id="3" name="Content Placeholder 2">
            <a:extLst>
              <a:ext uri="{FF2B5EF4-FFF2-40B4-BE49-F238E27FC236}">
                <a16:creationId xmlns:a16="http://schemas.microsoft.com/office/drawing/2014/main" id="{34D6EDE5-4881-46B1-81A9-9766B595E311}"/>
              </a:ext>
            </a:extLst>
          </p:cNvPr>
          <p:cNvSpPr>
            <a:spLocks noGrp="1"/>
          </p:cNvSpPr>
          <p:nvPr>
            <p:ph idx="1"/>
          </p:nvPr>
        </p:nvSpPr>
        <p:spPr>
          <a:xfrm>
            <a:off x="838200" y="1825624"/>
            <a:ext cx="3778045" cy="4585685"/>
          </a:xfrm>
        </p:spPr>
        <p:txBody>
          <a:bodyPr/>
          <a:lstStyle/>
          <a:p>
            <a:r>
              <a:rPr lang="en-US" dirty="0"/>
              <a:t>Leveraged by Search Engines</a:t>
            </a:r>
          </a:p>
          <a:p>
            <a:r>
              <a:rPr lang="en-US" dirty="0"/>
              <a:t>Highlights key information</a:t>
            </a:r>
          </a:p>
          <a:p>
            <a:r>
              <a:rPr lang="en-US" dirty="0"/>
              <a:t>Makes scannable</a:t>
            </a:r>
          </a:p>
          <a:p>
            <a:r>
              <a:rPr lang="en-US" dirty="0"/>
              <a:t>Used as navigation for screen readers </a:t>
            </a:r>
          </a:p>
          <a:p>
            <a:endParaRPr lang="en-US" dirty="0"/>
          </a:p>
        </p:txBody>
      </p:sp>
      <p:sp>
        <p:nvSpPr>
          <p:cNvPr id="4" name="Rektangel 3">
            <a:extLst>
              <a:ext uri="{FF2B5EF4-FFF2-40B4-BE49-F238E27FC236}">
                <a16:creationId xmlns:a16="http://schemas.microsoft.com/office/drawing/2014/main" id="{F27FFD72-5721-45AC-967A-5DF1809CF5F1}"/>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8" name="Picture 7">
            <a:hlinkClick r:id="rId3"/>
            <a:extLst>
              <a:ext uri="{FF2B5EF4-FFF2-40B4-BE49-F238E27FC236}">
                <a16:creationId xmlns:a16="http://schemas.microsoft.com/office/drawing/2014/main" id="{5140FDF5-8426-4BBA-9086-95368D4B505E}"/>
              </a:ext>
            </a:extLst>
          </p:cNvPr>
          <p:cNvPicPr>
            <a:picLocks noChangeAspect="1"/>
          </p:cNvPicPr>
          <p:nvPr/>
        </p:nvPicPr>
        <p:blipFill>
          <a:blip r:embed="rId4"/>
          <a:stretch>
            <a:fillRect/>
          </a:stretch>
        </p:blipFill>
        <p:spPr>
          <a:xfrm>
            <a:off x="5034783" y="1388278"/>
            <a:ext cx="6753428" cy="4892280"/>
          </a:xfrm>
          <a:prstGeom prst="rect">
            <a:avLst/>
          </a:prstGeom>
        </p:spPr>
      </p:pic>
    </p:spTree>
    <p:extLst>
      <p:ext uri="{BB962C8B-B14F-4D97-AF65-F5344CB8AC3E}">
        <p14:creationId xmlns:p14="http://schemas.microsoft.com/office/powerpoint/2010/main" val="3647178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pPr algn="l"/>
            <a:r>
              <a:rPr lang="en-US" dirty="0"/>
              <a:t>Color Deficiency</a:t>
            </a:r>
          </a:p>
        </p:txBody>
      </p:sp>
      <p:pic>
        <p:nvPicPr>
          <p:cNvPr id="2" name="Picture 2" descr="https://public-media.interaction-design.org/images/uploads/5c48e6ec1cedc7e3d9a34c60ed9829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1690688"/>
            <a:ext cx="6019800" cy="451485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1BF809EE-2ABB-4469-9DB9-943B8D83EC2B}"/>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 name="Picture 2">
            <a:extLst>
              <a:ext uri="{FF2B5EF4-FFF2-40B4-BE49-F238E27FC236}">
                <a16:creationId xmlns:a16="http://schemas.microsoft.com/office/drawing/2014/main" id="{1936E8D3-DA50-4741-A8FD-B55818F7F4E1}"/>
              </a:ext>
            </a:extLst>
          </p:cNvPr>
          <p:cNvPicPr>
            <a:picLocks noChangeAspect="1"/>
          </p:cNvPicPr>
          <p:nvPr/>
        </p:nvPicPr>
        <p:blipFill rotWithShape="1">
          <a:blip r:embed="rId4"/>
          <a:srcRect b="7761"/>
          <a:stretch/>
        </p:blipFill>
        <p:spPr>
          <a:xfrm>
            <a:off x="2967971" y="1427394"/>
            <a:ext cx="6256057" cy="4778144"/>
          </a:xfrm>
          <a:prstGeom prst="rect">
            <a:avLst/>
          </a:prstGeom>
        </p:spPr>
      </p:pic>
    </p:spTree>
    <p:extLst>
      <p:ext uri="{BB962C8B-B14F-4D97-AF65-F5344CB8AC3E}">
        <p14:creationId xmlns:p14="http://schemas.microsoft.com/office/powerpoint/2010/main" val="2037300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extLst/>
          </p:nvPr>
        </p:nvSpPr>
        <p:spPr/>
        <p:txBody>
          <a:bodyPr/>
          <a:lstStyle/>
          <a:p>
            <a:r>
              <a:rPr lang="en-US" dirty="0"/>
              <a:t>Color to Convey Meaning</a:t>
            </a:r>
          </a:p>
        </p:txBody>
      </p:sp>
      <p:sp>
        <p:nvSpPr>
          <p:cNvPr id="7" name="Rektangel 3">
            <a:extLst>
              <a:ext uri="{FF2B5EF4-FFF2-40B4-BE49-F238E27FC236}">
                <a16:creationId xmlns:a16="http://schemas.microsoft.com/office/drawing/2014/main" id="{BC8DE123-0DE9-460F-8A1F-01CE1491A0EC}"/>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074" name="Picture 2" descr="Image result for required field accessible">
            <a:extLst>
              <a:ext uri="{FF2B5EF4-FFF2-40B4-BE49-F238E27FC236}">
                <a16:creationId xmlns:a16="http://schemas.microsoft.com/office/drawing/2014/main" id="{3D82786B-AFD5-4B20-A825-597D5BF99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453" y="2476500"/>
            <a:ext cx="30003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erkins.org/sites/default/files/accessible-form.jpg">
            <a:extLst>
              <a:ext uri="{FF2B5EF4-FFF2-40B4-BE49-F238E27FC236}">
                <a16:creationId xmlns:a16="http://schemas.microsoft.com/office/drawing/2014/main" id="{9A3ED8E4-3A56-47D6-ACFB-7438D77F84A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158023" y="2628900"/>
            <a:ext cx="4252937"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lor pickers without labels on clothing site.">
            <a:extLst>
              <a:ext uri="{FF2B5EF4-FFF2-40B4-BE49-F238E27FC236}">
                <a16:creationId xmlns:a16="http://schemas.microsoft.com/office/drawing/2014/main" id="{F7809A77-8C9F-46C0-A8C6-968BD53B0B08}"/>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1536700" y="1871662"/>
            <a:ext cx="937260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231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D050-0BAF-4FE5-90D7-0BA0E93E8CA4}"/>
              </a:ext>
            </a:extLst>
          </p:cNvPr>
          <p:cNvSpPr>
            <a:spLocks noGrp="1"/>
          </p:cNvSpPr>
          <p:nvPr>
            <p:ph type="title"/>
          </p:nvPr>
        </p:nvSpPr>
        <p:spPr/>
        <p:txBody>
          <a:bodyPr/>
          <a:lstStyle/>
          <a:p>
            <a:r>
              <a:rPr lang="en-US" dirty="0"/>
              <a:t>Take a Deeper Look</a:t>
            </a:r>
          </a:p>
        </p:txBody>
      </p:sp>
      <p:sp>
        <p:nvSpPr>
          <p:cNvPr id="3" name="Content Placeholder 2">
            <a:extLst>
              <a:ext uri="{FF2B5EF4-FFF2-40B4-BE49-F238E27FC236}">
                <a16:creationId xmlns:a16="http://schemas.microsoft.com/office/drawing/2014/main" id="{B4045CD1-079E-4ECF-9AF8-CAC5D2449166}"/>
              </a:ext>
            </a:extLst>
          </p:cNvPr>
          <p:cNvSpPr>
            <a:spLocks noGrp="1"/>
          </p:cNvSpPr>
          <p:nvPr>
            <p:ph idx="1"/>
          </p:nvPr>
        </p:nvSpPr>
        <p:spPr/>
        <p:txBody>
          <a:bodyPr/>
          <a:lstStyle/>
          <a:p>
            <a:pPr marL="0" indent="0">
              <a:buNone/>
            </a:pPr>
            <a:r>
              <a:rPr lang="en-US" dirty="0"/>
              <a:t>Can you tell which of these is accessible?</a:t>
            </a:r>
          </a:p>
        </p:txBody>
      </p:sp>
      <p:pic>
        <p:nvPicPr>
          <p:cNvPr id="4" name="Picture 3">
            <a:extLst>
              <a:ext uri="{FF2B5EF4-FFF2-40B4-BE49-F238E27FC236}">
                <a16:creationId xmlns:a16="http://schemas.microsoft.com/office/drawing/2014/main" id="{F9B69334-DAD2-4DF9-91D6-C33F699984BF}"/>
              </a:ext>
            </a:extLst>
          </p:cNvPr>
          <p:cNvPicPr>
            <a:picLocks noChangeAspect="1"/>
          </p:cNvPicPr>
          <p:nvPr/>
        </p:nvPicPr>
        <p:blipFill rotWithShape="1">
          <a:blip r:embed="rId3"/>
          <a:srcRect l="11312" t="38094"/>
          <a:stretch/>
        </p:blipFill>
        <p:spPr>
          <a:xfrm>
            <a:off x="3224690" y="2489200"/>
            <a:ext cx="5456629" cy="1316640"/>
          </a:xfrm>
          <a:prstGeom prst="rect">
            <a:avLst/>
          </a:prstGeom>
        </p:spPr>
      </p:pic>
      <p:pic>
        <p:nvPicPr>
          <p:cNvPr id="5" name="Picture 4">
            <a:extLst>
              <a:ext uri="{FF2B5EF4-FFF2-40B4-BE49-F238E27FC236}">
                <a16:creationId xmlns:a16="http://schemas.microsoft.com/office/drawing/2014/main" id="{B2B1E61B-F037-4D9C-B7D5-658A82F729C3}"/>
              </a:ext>
            </a:extLst>
          </p:cNvPr>
          <p:cNvPicPr>
            <a:picLocks noChangeAspect="1"/>
          </p:cNvPicPr>
          <p:nvPr/>
        </p:nvPicPr>
        <p:blipFill>
          <a:blip r:embed="rId4"/>
          <a:stretch>
            <a:fillRect/>
          </a:stretch>
        </p:blipFill>
        <p:spPr>
          <a:xfrm>
            <a:off x="3027647" y="4191000"/>
            <a:ext cx="5863059" cy="1481065"/>
          </a:xfrm>
          <a:prstGeom prst="rect">
            <a:avLst/>
          </a:prstGeom>
        </p:spPr>
      </p:pic>
    </p:spTree>
    <p:extLst>
      <p:ext uri="{BB962C8B-B14F-4D97-AF65-F5344CB8AC3E}">
        <p14:creationId xmlns:p14="http://schemas.microsoft.com/office/powerpoint/2010/main" val="64871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FDFC-2FEA-41B4-B84F-8D1890540890}"/>
              </a:ext>
            </a:extLst>
          </p:cNvPr>
          <p:cNvSpPr>
            <a:spLocks noGrp="1"/>
          </p:cNvSpPr>
          <p:nvPr>
            <p:ph type="title"/>
          </p:nvPr>
        </p:nvSpPr>
        <p:spPr/>
        <p:txBody>
          <a:bodyPr/>
          <a:lstStyle/>
          <a:p>
            <a:r>
              <a:rPr lang="en-US" dirty="0"/>
              <a:t>Distinctive Links</a:t>
            </a:r>
          </a:p>
        </p:txBody>
      </p:sp>
      <p:sp>
        <p:nvSpPr>
          <p:cNvPr id="4" name="Rektangel 3">
            <a:extLst>
              <a:ext uri="{FF2B5EF4-FFF2-40B4-BE49-F238E27FC236}">
                <a16:creationId xmlns:a16="http://schemas.microsoft.com/office/drawing/2014/main" id="{037EF361-4468-4129-8F9D-D257F2A638B5}"/>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8" name="Picture 7">
            <a:extLst>
              <a:ext uri="{FF2B5EF4-FFF2-40B4-BE49-F238E27FC236}">
                <a16:creationId xmlns:a16="http://schemas.microsoft.com/office/drawing/2014/main" id="{0F926891-52B0-40D5-8837-D5B5720491A8}"/>
              </a:ext>
            </a:extLst>
          </p:cNvPr>
          <p:cNvPicPr>
            <a:picLocks noChangeAspect="1"/>
          </p:cNvPicPr>
          <p:nvPr/>
        </p:nvPicPr>
        <p:blipFill>
          <a:blip r:embed="rId3"/>
          <a:stretch>
            <a:fillRect/>
          </a:stretch>
        </p:blipFill>
        <p:spPr>
          <a:xfrm>
            <a:off x="3051648" y="1485900"/>
            <a:ext cx="5457352" cy="4749408"/>
          </a:xfrm>
          <a:prstGeom prst="rect">
            <a:avLst/>
          </a:prstGeom>
        </p:spPr>
      </p:pic>
    </p:spTree>
    <p:extLst>
      <p:ext uri="{BB962C8B-B14F-4D97-AF65-F5344CB8AC3E}">
        <p14:creationId xmlns:p14="http://schemas.microsoft.com/office/powerpoint/2010/main" val="240056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extLst/>
          </p:nvPr>
        </p:nvSpPr>
        <p:spPr/>
        <p:txBody>
          <a:bodyPr/>
          <a:lstStyle/>
          <a:p>
            <a:r>
              <a:rPr lang="da-DK" dirty="0"/>
              <a:t>Text Inside Images</a:t>
            </a:r>
            <a:endParaRPr lang="en-US" dirty="0">
              <a:solidFill>
                <a:schemeClr val="tx1"/>
              </a:solidFill>
            </a:endParaRPr>
          </a:p>
        </p:txBody>
      </p:sp>
      <p:sp>
        <p:nvSpPr>
          <p:cNvPr id="4" name="Rektangel 3">
            <a:extLst>
              <a:ext uri="{FF2B5EF4-FFF2-40B4-BE49-F238E27FC236}">
                <a16:creationId xmlns:a16="http://schemas.microsoft.com/office/drawing/2014/main" id="{DC5806E3-E2B2-400C-B392-877F0735528F}"/>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 name="Content Placeholder 2">
            <a:extLst>
              <a:ext uri="{FF2B5EF4-FFF2-40B4-BE49-F238E27FC236}">
                <a16:creationId xmlns:a16="http://schemas.microsoft.com/office/drawing/2014/main" id="{2F4E5DFD-B244-4B80-B88B-7D9EEA7AB4CB}"/>
              </a:ext>
            </a:extLst>
          </p:cNvPr>
          <p:cNvPicPr>
            <a:picLocks noGrp="1" noChangeAspect="1"/>
          </p:cNvPicPr>
          <p:nvPr>
            <p:ph idx="1"/>
          </p:nvPr>
        </p:nvPicPr>
        <p:blipFill rotWithShape="1">
          <a:blip r:embed="rId3"/>
          <a:srcRect l="1445" t="1176" r="2150" b="1"/>
          <a:stretch/>
        </p:blipFill>
        <p:spPr>
          <a:xfrm>
            <a:off x="2072639" y="1385430"/>
            <a:ext cx="7711441" cy="5036641"/>
          </a:xfrm>
          <a:prstGeom prst="rect">
            <a:avLst/>
          </a:prstGeom>
        </p:spPr>
      </p:pic>
      <p:pic>
        <p:nvPicPr>
          <p:cNvPr id="4098" name="Picture 2" descr="pixelated image that says 'University' but is difficult to read">
            <a:extLst>
              <a:ext uri="{FF2B5EF4-FFF2-40B4-BE49-F238E27FC236}">
                <a16:creationId xmlns:a16="http://schemas.microsoft.com/office/drawing/2014/main" id="{64D67863-CAA2-455D-B595-AE7B59AC6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25" y="1322546"/>
            <a:ext cx="3438095" cy="942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788261A-9550-4444-88F7-2747CB21205F}"/>
              </a:ext>
            </a:extLst>
          </p:cNvPr>
          <p:cNvPicPr>
            <a:picLocks noChangeAspect="1"/>
          </p:cNvPicPr>
          <p:nvPr/>
        </p:nvPicPr>
        <p:blipFill>
          <a:blip r:embed="rId5"/>
          <a:stretch>
            <a:fillRect/>
          </a:stretch>
        </p:blipFill>
        <p:spPr>
          <a:xfrm>
            <a:off x="7858125" y="2466397"/>
            <a:ext cx="3438095" cy="923810"/>
          </a:xfrm>
          <a:prstGeom prst="rect">
            <a:avLst/>
          </a:prstGeom>
        </p:spPr>
      </p:pic>
    </p:spTree>
    <p:extLst>
      <p:ext uri="{BB962C8B-B14F-4D97-AF65-F5344CB8AC3E}">
        <p14:creationId xmlns:p14="http://schemas.microsoft.com/office/powerpoint/2010/main" val="1728468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E31F11-E2C4-4D77-9072-4C7FB25CBBE7}"/>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a:stretch/>
        </p:blipFill>
        <p:spPr>
          <a:xfrm>
            <a:off x="-714169" y="0"/>
            <a:ext cx="13540466" cy="6858000"/>
          </a:xfrm>
          <a:prstGeom prst="rect">
            <a:avLst/>
          </a:prstGeom>
        </p:spPr>
      </p:pic>
      <p:sp>
        <p:nvSpPr>
          <p:cNvPr id="5" name="Title 5">
            <a:extLst>
              <a:ext uri="{FF2B5EF4-FFF2-40B4-BE49-F238E27FC236}">
                <a16:creationId xmlns:a16="http://schemas.microsoft.com/office/drawing/2014/main" id="{70076FA0-A919-4FD3-9B59-44E393570B09}"/>
              </a:ext>
            </a:extLst>
          </p:cNvPr>
          <p:cNvSpPr>
            <a:spLocks noGrp="1"/>
          </p:cNvSpPr>
          <p:nvPr>
            <p:ph type="title"/>
          </p:nvPr>
        </p:nvSpPr>
        <p:spPr>
          <a:xfrm>
            <a:off x="729343" y="5551669"/>
            <a:ext cx="6179457" cy="686571"/>
          </a:xfrm>
          <a:solidFill>
            <a:srgbClr val="F5D027"/>
          </a:solidFill>
        </p:spPr>
        <p:txBody>
          <a:bodyPr>
            <a:noAutofit/>
          </a:bodyPr>
          <a:lstStyle/>
          <a:p>
            <a:r>
              <a:rPr lang="en-US" dirty="0">
                <a:solidFill>
                  <a:schemeClr val="tx1"/>
                </a:solidFill>
              </a:rPr>
              <a:t>Add accessibility later</a:t>
            </a:r>
          </a:p>
        </p:txBody>
      </p:sp>
      <p:sp>
        <p:nvSpPr>
          <p:cNvPr id="6" name="Rektangel 3">
            <a:extLst>
              <a:ext uri="{FF2B5EF4-FFF2-40B4-BE49-F238E27FC236}">
                <a16:creationId xmlns:a16="http://schemas.microsoft.com/office/drawing/2014/main" id="{89D824BF-746C-4D59-8FF4-7B39C719E574}"/>
              </a:ext>
            </a:extLst>
          </p:cNvPr>
          <p:cNvSpPr/>
          <p:nvPr/>
        </p:nvSpPr>
        <p:spPr>
          <a:xfrm>
            <a:off x="729343" y="5551669"/>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73795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3B943-7BBF-449F-B07C-9D041BF41B14}"/>
              </a:ext>
            </a:extLst>
          </p:cNvPr>
          <p:cNvSpPr>
            <a:spLocks noGrp="1"/>
          </p:cNvSpPr>
          <p:nvPr>
            <p:ph type="title"/>
          </p:nvPr>
        </p:nvSpPr>
        <p:spPr/>
        <p:txBody>
          <a:bodyPr/>
          <a:lstStyle/>
          <a:p>
            <a:r>
              <a:rPr lang="en-US" dirty="0"/>
              <a:t>Clear</a:t>
            </a:r>
          </a:p>
        </p:txBody>
      </p:sp>
      <p:pic>
        <p:nvPicPr>
          <p:cNvPr id="5" name="Content Placeholder 4">
            <a:extLst>
              <a:ext uri="{FF2B5EF4-FFF2-40B4-BE49-F238E27FC236}">
                <a16:creationId xmlns:a16="http://schemas.microsoft.com/office/drawing/2014/main" id="{BD37CDF6-8223-4842-AE03-BC36D59779BA}"/>
              </a:ext>
            </a:extLst>
          </p:cNvPr>
          <p:cNvPicPr>
            <a:picLocks noGrp="1" noChangeAspect="1"/>
          </p:cNvPicPr>
          <p:nvPr>
            <p:ph idx="1"/>
          </p:nvPr>
        </p:nvPicPr>
        <p:blipFill>
          <a:blip r:embed="rId2"/>
          <a:stretch>
            <a:fillRect/>
          </a:stretch>
        </p:blipFill>
        <p:spPr>
          <a:xfrm>
            <a:off x="2921000" y="1690688"/>
            <a:ext cx="6350000" cy="3530600"/>
          </a:xfrm>
        </p:spPr>
      </p:pic>
    </p:spTree>
    <p:extLst>
      <p:ext uri="{BB962C8B-B14F-4D97-AF65-F5344CB8AC3E}">
        <p14:creationId xmlns:p14="http://schemas.microsoft.com/office/powerpoint/2010/main" val="3176232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B20826-FE5F-4A5B-8355-887167E8E11A}"/>
              </a:ext>
            </a:extLst>
          </p:cNvPr>
          <p:cNvPicPr>
            <a:picLocks noChangeAspect="1"/>
          </p:cNvPicPr>
          <p:nvPr/>
        </p:nvPicPr>
        <p:blipFill rotWithShape="1">
          <a:blip r:embed="rId2"/>
          <a:srcRect t="13750" r="1339" b="23345"/>
          <a:stretch/>
        </p:blipFill>
        <p:spPr>
          <a:xfrm>
            <a:off x="1320500" y="1367385"/>
            <a:ext cx="4424363" cy="5014912"/>
          </a:xfrm>
          <a:prstGeom prst="rect">
            <a:avLst/>
          </a:prstGeom>
        </p:spPr>
      </p:pic>
      <p:sp>
        <p:nvSpPr>
          <p:cNvPr id="8" name="Title 7">
            <a:extLst>
              <a:ext uri="{FF2B5EF4-FFF2-40B4-BE49-F238E27FC236}">
                <a16:creationId xmlns:a16="http://schemas.microsoft.com/office/drawing/2014/main" id="{C4C58822-1661-4F54-93C8-DAA4C275F27B}"/>
              </a:ext>
            </a:extLst>
          </p:cNvPr>
          <p:cNvSpPr>
            <a:spLocks noGrp="1"/>
          </p:cNvSpPr>
          <p:nvPr>
            <p:ph type="title"/>
          </p:nvPr>
        </p:nvSpPr>
        <p:spPr/>
        <p:txBody>
          <a:bodyPr/>
          <a:lstStyle/>
          <a:p>
            <a:r>
              <a:rPr lang="en-US" dirty="0"/>
              <a:t>Predictable</a:t>
            </a:r>
          </a:p>
        </p:txBody>
      </p:sp>
      <p:pic>
        <p:nvPicPr>
          <p:cNvPr id="4" name="Picture Placeholder 3">
            <a:extLst>
              <a:ext uri="{FF2B5EF4-FFF2-40B4-BE49-F238E27FC236}">
                <a16:creationId xmlns:a16="http://schemas.microsoft.com/office/drawing/2014/main" id="{4EA9391D-0FA5-4068-AE95-4675FA1EF82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987571" y="1622131"/>
            <a:ext cx="5600232" cy="4505419"/>
          </a:xfrm>
          <a:prstGeom prst="rect">
            <a:avLst/>
          </a:prstGeom>
        </p:spPr>
      </p:pic>
    </p:spTree>
    <p:extLst>
      <p:ext uri="{BB962C8B-B14F-4D97-AF65-F5344CB8AC3E}">
        <p14:creationId xmlns:p14="http://schemas.microsoft.com/office/powerpoint/2010/main" val="779431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Consistent</a:t>
            </a:r>
          </a:p>
        </p:txBody>
      </p:sp>
      <p:sp>
        <p:nvSpPr>
          <p:cNvPr id="4" name="Text Placeholder 3"/>
          <p:cNvSpPr>
            <a:spLocks noGrp="1"/>
          </p:cNvSpPr>
          <p:nvPr>
            <p:ph idx="1"/>
          </p:nvPr>
        </p:nvSpPr>
        <p:spPr/>
        <p:txBody>
          <a:bodyPr/>
          <a:lstStyle/>
          <a:p>
            <a:r>
              <a:rPr lang="en-US" dirty="0"/>
              <a:t>Maintain consistent identification of components that have the same functionality.</a:t>
            </a:r>
          </a:p>
        </p:txBody>
      </p:sp>
      <p:sp>
        <p:nvSpPr>
          <p:cNvPr id="8" name="Rektangel 3">
            <a:extLst>
              <a:ext uri="{FF2B5EF4-FFF2-40B4-BE49-F238E27FC236}">
                <a16:creationId xmlns:a16="http://schemas.microsoft.com/office/drawing/2014/main" id="{5F4D7E17-5EB8-47AA-8D4A-A463D4F3B0B5}"/>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026" name="Picture 2" descr="http://dondi.github.io/paradixm/components/search/search-bar-1.jpg">
            <a:extLst>
              <a:ext uri="{FF2B5EF4-FFF2-40B4-BE49-F238E27FC236}">
                <a16:creationId xmlns:a16="http://schemas.microsoft.com/office/drawing/2014/main" id="{E1FD31BC-3247-43AB-A59D-DAC155FE40F5}"/>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1867487" y="3677920"/>
            <a:ext cx="3992880" cy="1483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31B5E6-2944-454A-B25D-16E8A162B46B}"/>
              </a:ext>
            </a:extLst>
          </p:cNvPr>
          <p:cNvSpPr txBox="1"/>
          <p:nvPr/>
        </p:nvSpPr>
        <p:spPr>
          <a:xfrm>
            <a:off x="2974111" y="4399280"/>
            <a:ext cx="1810111" cy="707886"/>
          </a:xfrm>
          <a:prstGeom prst="rect">
            <a:avLst/>
          </a:prstGeom>
          <a:noFill/>
        </p:spPr>
        <p:txBody>
          <a:bodyPr wrap="none" rtlCol="0">
            <a:spAutoFit/>
          </a:bodyPr>
          <a:lstStyle/>
          <a:p>
            <a:pPr algn="ctr"/>
            <a:r>
              <a:rPr lang="en-US" sz="4000" dirty="0">
                <a:latin typeface="Arial" panose="020B0604020202020204" pitchFamily="34" charset="0"/>
                <a:cs typeface="Arial" panose="020B0604020202020204" pitchFamily="34" charset="0"/>
              </a:rPr>
              <a:t>Search</a:t>
            </a:r>
          </a:p>
        </p:txBody>
      </p:sp>
      <p:pic>
        <p:nvPicPr>
          <p:cNvPr id="11" name="Picture 2" descr="http://dondi.github.io/paradixm/components/search/search-bar-1.jpg">
            <a:extLst>
              <a:ext uri="{FF2B5EF4-FFF2-40B4-BE49-F238E27FC236}">
                <a16:creationId xmlns:a16="http://schemas.microsoft.com/office/drawing/2014/main" id="{0E4B8ECC-A374-416B-87D6-EF7E9F12A2A6}"/>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6250711" y="3677920"/>
            <a:ext cx="3992880" cy="14833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7CB8DC5-F826-4A9B-AFFA-1180ED1F8985}"/>
              </a:ext>
            </a:extLst>
          </p:cNvPr>
          <p:cNvSpPr txBox="1"/>
          <p:nvPr/>
        </p:nvSpPr>
        <p:spPr>
          <a:xfrm>
            <a:off x="7671524" y="4399280"/>
            <a:ext cx="1181734" cy="707886"/>
          </a:xfrm>
          <a:prstGeom prst="rect">
            <a:avLst/>
          </a:prstGeom>
          <a:noFill/>
        </p:spPr>
        <p:txBody>
          <a:bodyPr wrap="none" rtlCol="0">
            <a:spAutoFit/>
          </a:bodyPr>
          <a:lstStyle/>
          <a:p>
            <a:pPr algn="ctr"/>
            <a:r>
              <a:rPr lang="en-US" sz="4000" dirty="0">
                <a:latin typeface="Arial" panose="020B0604020202020204" pitchFamily="34" charset="0"/>
                <a:cs typeface="Arial" panose="020B0604020202020204" pitchFamily="34" charset="0"/>
              </a:rPr>
              <a:t>Find</a:t>
            </a:r>
          </a:p>
        </p:txBody>
      </p:sp>
    </p:spTree>
    <p:extLst>
      <p:ext uri="{BB962C8B-B14F-4D97-AF65-F5344CB8AC3E}">
        <p14:creationId xmlns:p14="http://schemas.microsoft.com/office/powerpoint/2010/main" val="1669979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B2B211-1A95-4602-9DDC-6DFBB5027D9D}"/>
              </a:ext>
            </a:extLst>
          </p:cNvPr>
          <p:cNvSpPr>
            <a:spLocks noGrp="1"/>
          </p:cNvSpPr>
          <p:nvPr>
            <p:ph type="title"/>
          </p:nvPr>
        </p:nvSpPr>
        <p:spPr/>
        <p:txBody>
          <a:bodyPr/>
          <a:lstStyle/>
          <a:p>
            <a:r>
              <a:rPr lang="en-US" dirty="0"/>
              <a:t>Understandable</a:t>
            </a:r>
          </a:p>
        </p:txBody>
      </p:sp>
      <p:pic>
        <p:nvPicPr>
          <p:cNvPr id="4" name="Picture 2" descr="https://i.redd.it/b9xnozp9gtpz.jpg">
            <a:extLst>
              <a:ext uri="{FF2B5EF4-FFF2-40B4-BE49-F238E27FC236}">
                <a16:creationId xmlns:a16="http://schemas.microsoft.com/office/drawing/2014/main" id="{A42221A5-AEFA-48F6-99CE-6F4751299773}"/>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2402486" y="1584519"/>
            <a:ext cx="7112216" cy="474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876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7A64F1-21DA-4E3B-9608-9D0E88963E83}"/>
              </a:ext>
            </a:extLst>
          </p:cNvPr>
          <p:cNvPicPr>
            <a:picLocks noChangeAspect="1"/>
          </p:cNvPicPr>
          <p:nvPr/>
        </p:nvPicPr>
        <p:blipFill rotWithShape="1">
          <a:blip r:embed="rId3"/>
          <a:srcRect t="60437"/>
          <a:stretch/>
        </p:blipFill>
        <p:spPr>
          <a:xfrm>
            <a:off x="1852247" y="1960880"/>
            <a:ext cx="8211794" cy="2292970"/>
          </a:xfrm>
          <a:prstGeom prst="rect">
            <a:avLst/>
          </a:prstGeom>
        </p:spPr>
      </p:pic>
      <p:sp>
        <p:nvSpPr>
          <p:cNvPr id="2" name="Title 1">
            <a:extLst>
              <a:ext uri="{FF2B5EF4-FFF2-40B4-BE49-F238E27FC236}">
                <a16:creationId xmlns:a16="http://schemas.microsoft.com/office/drawing/2014/main" id="{7813FDFC-2FEA-41B4-B84F-8D1890540890}"/>
              </a:ext>
            </a:extLst>
          </p:cNvPr>
          <p:cNvSpPr>
            <a:spLocks noGrp="1"/>
          </p:cNvSpPr>
          <p:nvPr>
            <p:ph type="title"/>
          </p:nvPr>
        </p:nvSpPr>
        <p:spPr/>
        <p:txBody>
          <a:bodyPr/>
          <a:lstStyle/>
          <a:p>
            <a:r>
              <a:rPr lang="en-US"/>
              <a:t>Automated captions</a:t>
            </a:r>
          </a:p>
        </p:txBody>
      </p:sp>
      <p:sp>
        <p:nvSpPr>
          <p:cNvPr id="3" name="Content Placeholder 2">
            <a:extLst>
              <a:ext uri="{FF2B5EF4-FFF2-40B4-BE49-F238E27FC236}">
                <a16:creationId xmlns:a16="http://schemas.microsoft.com/office/drawing/2014/main" id="{2A48739F-E166-493A-8C15-616AD9AB7037}"/>
              </a:ext>
            </a:extLst>
          </p:cNvPr>
          <p:cNvSpPr>
            <a:spLocks noGrp="1"/>
          </p:cNvSpPr>
          <p:nvPr>
            <p:ph idx="1"/>
          </p:nvPr>
        </p:nvSpPr>
        <p:spPr>
          <a:xfrm>
            <a:off x="838200" y="4524042"/>
            <a:ext cx="10515600" cy="1887267"/>
          </a:xfrm>
        </p:spPr>
        <p:txBody>
          <a:bodyPr vert="horz" lIns="91416" tIns="45708" rIns="91416" bIns="45708" rtlCol="0" anchor="t">
            <a:normAutofit/>
          </a:bodyPr>
          <a:lstStyle/>
          <a:p>
            <a:pPr marL="339725" indent="-339725"/>
            <a:r>
              <a:rPr lang="en-US" dirty="0"/>
              <a:t>Automated captions are often only 60-70% accuracy</a:t>
            </a:r>
          </a:p>
          <a:p>
            <a:pPr marL="339725" indent="-339725"/>
            <a:r>
              <a:rPr lang="en-US" dirty="0"/>
              <a:t>Incorrect captions can cause major issues in a learning</a:t>
            </a:r>
          </a:p>
          <a:p>
            <a:pPr marL="339725" indent="-339725"/>
            <a:r>
              <a:rPr lang="en-US" dirty="0"/>
              <a:t>Captioned videos can be indexed and increase SEO. </a:t>
            </a:r>
          </a:p>
        </p:txBody>
      </p:sp>
      <p:sp>
        <p:nvSpPr>
          <p:cNvPr id="4" name="Rektangel 3">
            <a:extLst>
              <a:ext uri="{FF2B5EF4-FFF2-40B4-BE49-F238E27FC236}">
                <a16:creationId xmlns:a16="http://schemas.microsoft.com/office/drawing/2014/main" id="{D1BD9592-42DA-4FC4-8FE7-406B347C08DE}"/>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59746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A3AA-B225-417E-8093-8715AF79F6AF}"/>
              </a:ext>
            </a:extLst>
          </p:cNvPr>
          <p:cNvSpPr>
            <a:spLocks noGrp="1"/>
          </p:cNvSpPr>
          <p:nvPr>
            <p:ph type="ctrTitle"/>
            <p:extLst/>
          </p:nvPr>
        </p:nvSpPr>
        <p:spPr/>
        <p:txBody>
          <a:bodyPr>
            <a:normAutofit/>
          </a:bodyPr>
          <a:lstStyle/>
          <a:p>
            <a:r>
              <a:rPr lang="en-US" sz="4000" dirty="0"/>
              <a:t>Digital Accessibility is a Process NOT a Project!</a:t>
            </a:r>
          </a:p>
        </p:txBody>
      </p:sp>
      <p:sp>
        <p:nvSpPr>
          <p:cNvPr id="3" name="Subtitle 2">
            <a:extLst>
              <a:ext uri="{FF2B5EF4-FFF2-40B4-BE49-F238E27FC236}">
                <a16:creationId xmlns:a16="http://schemas.microsoft.com/office/drawing/2014/main" id="{635AD2AF-9FDC-4DDD-B1CB-2C3C26F51770}"/>
              </a:ext>
            </a:extLst>
          </p:cNvPr>
          <p:cNvSpPr>
            <a:spLocks noGrp="1"/>
          </p:cNvSpPr>
          <p:nvPr>
            <p:ph type="subTitle" idx="1"/>
          </p:nvPr>
        </p:nvSpPr>
        <p:spPr/>
        <p:txBody>
          <a:bodyPr/>
          <a:lstStyle/>
          <a:p>
            <a:endParaRPr lang="en-US"/>
          </a:p>
        </p:txBody>
      </p:sp>
      <p:sp>
        <p:nvSpPr>
          <p:cNvPr id="4" name="Rektangel 3">
            <a:extLst>
              <a:ext uri="{FF2B5EF4-FFF2-40B4-BE49-F238E27FC236}">
                <a16:creationId xmlns:a16="http://schemas.microsoft.com/office/drawing/2014/main" id="{BEC3A468-FBF6-44AF-8B16-43481BCB9EE7}"/>
              </a:ext>
            </a:extLst>
          </p:cNvPr>
          <p:cNvSpPr/>
          <p:nvPr/>
        </p:nvSpPr>
        <p:spPr>
          <a:xfrm>
            <a:off x="2091812" y="210543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33948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Keyboard Interactions</a:t>
            </a:r>
          </a:p>
        </p:txBody>
      </p:sp>
      <p:sp>
        <p:nvSpPr>
          <p:cNvPr id="4" name="Text Placeholder 3"/>
          <p:cNvSpPr>
            <a:spLocks noGrp="1"/>
          </p:cNvSpPr>
          <p:nvPr>
            <p:ph idx="1"/>
          </p:nvPr>
        </p:nvSpPr>
        <p:spPr>
          <a:xfrm>
            <a:off x="838200" y="1825624"/>
            <a:ext cx="5135880" cy="4585685"/>
          </a:xfrm>
        </p:spPr>
        <p:txBody>
          <a:bodyPr/>
          <a:lstStyle/>
          <a:p>
            <a:pPr marL="0" indent="0">
              <a:buNone/>
            </a:pPr>
            <a:r>
              <a:rPr lang="en-US" dirty="0"/>
              <a:t>All functionality of the content is operable through a keyboard interface without requiring specific timing.</a:t>
            </a:r>
          </a:p>
          <a:p>
            <a:pPr marL="0" indent="0">
              <a:buNone/>
            </a:pPr>
            <a:r>
              <a:rPr lang="en-US" dirty="0"/>
              <a:t>Ability to move to and away from components using a keyboard interface.</a:t>
            </a:r>
          </a:p>
          <a:p>
            <a:pPr marL="0" indent="0">
              <a:buNone/>
            </a:pPr>
            <a:endParaRPr lang="en-US" dirty="0"/>
          </a:p>
          <a:p>
            <a:endParaRPr lang="en-US" dirty="0"/>
          </a:p>
        </p:txBody>
      </p:sp>
      <p:pic>
        <p:nvPicPr>
          <p:cNvPr id="21508" name="Picture 4" descr="image of a keyboard" title="keyboard"/>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34063" y="2282821"/>
            <a:ext cx="3078314" cy="1151609"/>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3">
            <a:extLst>
              <a:ext uri="{FF2B5EF4-FFF2-40B4-BE49-F238E27FC236}">
                <a16:creationId xmlns:a16="http://schemas.microsoft.com/office/drawing/2014/main" id="{CF3CB2C5-84B3-4887-8372-E9767E006611}"/>
              </a:ext>
            </a:extLst>
          </p:cNvPr>
          <p:cNvSpPr/>
          <p:nvPr/>
        </p:nvSpPr>
        <p:spPr>
          <a:xfrm>
            <a:off x="838200" y="38544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1266" name="Picture 2" descr="https://www.bhphotovideo.com/images/categoryImages/desktop/325x325/Mini-Computer-Keyboards.jpg">
            <a:extLst>
              <a:ext uri="{FF2B5EF4-FFF2-40B4-BE49-F238E27FC236}">
                <a16:creationId xmlns:a16="http://schemas.microsoft.com/office/drawing/2014/main" id="{EB7A5290-6F46-4978-ADED-5157EE05B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5148" y="1690688"/>
            <a:ext cx="3549332" cy="354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510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Visible Focus</a:t>
            </a:r>
          </a:p>
        </p:txBody>
      </p:sp>
      <p:pic>
        <p:nvPicPr>
          <p:cNvPr id="7" name="Picture 5"/>
          <p:cNvPicPr>
            <a:picLocks noChangeAspect="1"/>
          </p:cNvPicPr>
          <p:nvPr/>
        </p:nvPicPr>
        <p:blipFill>
          <a:blip r:embed="rId3"/>
          <a:stretch>
            <a:fillRect/>
          </a:stretch>
        </p:blipFill>
        <p:spPr>
          <a:xfrm>
            <a:off x="2556178" y="2526594"/>
            <a:ext cx="7366688" cy="2980126"/>
          </a:xfrm>
          <a:prstGeom prst="rect">
            <a:avLst/>
          </a:prstGeom>
        </p:spPr>
      </p:pic>
      <p:sp>
        <p:nvSpPr>
          <p:cNvPr id="10" name="Rektangel 3">
            <a:extLst>
              <a:ext uri="{FF2B5EF4-FFF2-40B4-BE49-F238E27FC236}">
                <a16:creationId xmlns:a16="http://schemas.microsoft.com/office/drawing/2014/main" id="{32F3AC45-7015-4B3C-BAFE-975EC446293E}"/>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2619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9130F-1345-4EF0-9B83-B70C14A59BFD}"/>
              </a:ext>
            </a:extLst>
          </p:cNvPr>
          <p:cNvSpPr>
            <a:spLocks noGrp="1"/>
          </p:cNvSpPr>
          <p:nvPr>
            <p:ph type="title"/>
          </p:nvPr>
        </p:nvSpPr>
        <p:spPr/>
        <p:txBody>
          <a:bodyPr/>
          <a:lstStyle/>
          <a:p>
            <a:r>
              <a:rPr lang="en-US" dirty="0"/>
              <a:t>Helpful Form Fields</a:t>
            </a:r>
          </a:p>
        </p:txBody>
      </p:sp>
      <p:sp>
        <p:nvSpPr>
          <p:cNvPr id="2" name="Content Placeholder 1">
            <a:extLst>
              <a:ext uri="{FF2B5EF4-FFF2-40B4-BE49-F238E27FC236}">
                <a16:creationId xmlns:a16="http://schemas.microsoft.com/office/drawing/2014/main" id="{C62519B7-3B3E-45B6-9241-C2920F596E42}"/>
              </a:ext>
            </a:extLst>
          </p:cNvPr>
          <p:cNvSpPr>
            <a:spLocks noGrp="1"/>
          </p:cNvSpPr>
          <p:nvPr>
            <p:ph idx="1"/>
          </p:nvPr>
        </p:nvSpPr>
        <p:spPr>
          <a:xfrm>
            <a:off x="838200" y="2546556"/>
            <a:ext cx="10515600" cy="3864753"/>
          </a:xfrm>
        </p:spPr>
        <p:txBody>
          <a:bodyPr/>
          <a:lstStyle/>
          <a:p>
            <a:r>
              <a:rPr lang="en-US" dirty="0"/>
              <a:t> Instructions</a:t>
            </a:r>
          </a:p>
          <a:p>
            <a:r>
              <a:rPr lang="en-US" dirty="0"/>
              <a:t> Input</a:t>
            </a:r>
          </a:p>
          <a:p>
            <a:r>
              <a:rPr lang="en-US" dirty="0"/>
              <a:t> Errors</a:t>
            </a:r>
          </a:p>
          <a:p>
            <a:r>
              <a:rPr lang="en-US" dirty="0"/>
              <a:t> Suggestions</a:t>
            </a:r>
          </a:p>
        </p:txBody>
      </p:sp>
      <p:pic>
        <p:nvPicPr>
          <p:cNvPr id="4" name="Picture 3" descr="three form fields used to capture social security number and the warning text &quot;your social security number formate must be 111-22-3333&quot;" title="Number entry field example">
            <a:extLst>
              <a:ext uri="{FF2B5EF4-FFF2-40B4-BE49-F238E27FC236}">
                <a16:creationId xmlns:a16="http://schemas.microsoft.com/office/drawing/2014/main" id="{27013C87-CB55-48F8-80A1-2DD5C2A48143}"/>
              </a:ext>
            </a:extLst>
          </p:cNvPr>
          <p:cNvPicPr>
            <a:picLocks noChangeAspect="1"/>
          </p:cNvPicPr>
          <p:nvPr/>
        </p:nvPicPr>
        <p:blipFill rotWithShape="1">
          <a:blip r:embed="rId3"/>
          <a:srcRect b="16848"/>
          <a:stretch/>
        </p:blipFill>
        <p:spPr>
          <a:xfrm>
            <a:off x="5251304" y="2546556"/>
            <a:ext cx="5976911" cy="1801924"/>
          </a:xfrm>
          <a:prstGeom prst="rect">
            <a:avLst/>
          </a:prstGeom>
        </p:spPr>
      </p:pic>
      <p:sp>
        <p:nvSpPr>
          <p:cNvPr id="7" name="Rektangel 3">
            <a:extLst>
              <a:ext uri="{FF2B5EF4-FFF2-40B4-BE49-F238E27FC236}">
                <a16:creationId xmlns:a16="http://schemas.microsoft.com/office/drawing/2014/main" id="{FE379F66-9B79-497C-A9FF-8396002F0098}"/>
              </a:ext>
            </a:extLst>
          </p:cNvPr>
          <p:cNvSpPr/>
          <p:nvPr/>
        </p:nvSpPr>
        <p:spPr>
          <a:xfrm>
            <a:off x="838200" y="38544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98531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A3AA-B225-417E-8093-8715AF79F6AF}"/>
              </a:ext>
            </a:extLst>
          </p:cNvPr>
          <p:cNvSpPr>
            <a:spLocks noGrp="1"/>
          </p:cNvSpPr>
          <p:nvPr>
            <p:ph type="title"/>
            <p:extLst/>
          </p:nvPr>
        </p:nvSpPr>
        <p:spPr>
          <a:xfrm>
            <a:off x="838200" y="365125"/>
            <a:ext cx="10515600" cy="1325563"/>
          </a:xfrm>
        </p:spPr>
        <p:txBody>
          <a:bodyPr/>
          <a:lstStyle/>
          <a:p>
            <a:r>
              <a:rPr lang="en-US" dirty="0"/>
              <a:t>Widgets and Plug-ins</a:t>
            </a:r>
          </a:p>
        </p:txBody>
      </p:sp>
      <p:sp>
        <p:nvSpPr>
          <p:cNvPr id="3" name="Content Placeholder 2">
            <a:extLst>
              <a:ext uri="{FF2B5EF4-FFF2-40B4-BE49-F238E27FC236}">
                <a16:creationId xmlns:a16="http://schemas.microsoft.com/office/drawing/2014/main" id="{B1A99F46-F0E3-4415-8388-73E3248EB39A}"/>
              </a:ext>
            </a:extLst>
          </p:cNvPr>
          <p:cNvSpPr>
            <a:spLocks noGrp="1"/>
          </p:cNvSpPr>
          <p:nvPr>
            <p:ph idx="1"/>
            <p:extLst/>
          </p:nvPr>
        </p:nvSpPr>
        <p:spPr/>
        <p:txBody>
          <a:bodyPr vert="horz" lIns="91416" tIns="45708" rIns="91416" bIns="45708" rtlCol="0" anchor="t">
            <a:normAutofit/>
          </a:bodyPr>
          <a:lstStyle/>
          <a:p>
            <a:pPr marL="339725" indent="-339725"/>
            <a:endParaRPr lang="en-US" dirty="0"/>
          </a:p>
        </p:txBody>
      </p:sp>
      <p:sp>
        <p:nvSpPr>
          <p:cNvPr id="4" name="Rektangel 3">
            <a:extLst>
              <a:ext uri="{FF2B5EF4-FFF2-40B4-BE49-F238E27FC236}">
                <a16:creationId xmlns:a16="http://schemas.microsoft.com/office/drawing/2014/main" id="{BEC3A468-FBF6-44AF-8B16-43481BCB9EE7}"/>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028" name="Picture 4" descr="Image result for youtube logo">
            <a:extLst>
              <a:ext uri="{FF2B5EF4-FFF2-40B4-BE49-F238E27FC236}">
                <a16:creationId xmlns:a16="http://schemas.microsoft.com/office/drawing/2014/main" id="{203B5653-8377-4DFB-8449-6D0CAAB5D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5624"/>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acebook logo">
            <a:extLst>
              <a:ext uri="{FF2B5EF4-FFF2-40B4-BE49-F238E27FC236}">
                <a16:creationId xmlns:a16="http://schemas.microsoft.com/office/drawing/2014/main" id="{E3197D72-FA42-41BC-ADA0-ED111A3E8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150" y="3760185"/>
            <a:ext cx="3525995" cy="26511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oogle logo">
            <a:extLst>
              <a:ext uri="{FF2B5EF4-FFF2-40B4-BE49-F238E27FC236}">
                <a16:creationId xmlns:a16="http://schemas.microsoft.com/office/drawing/2014/main" id="{071DB7FD-575D-4185-9160-7CD4B7454C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523" y="1977915"/>
            <a:ext cx="4942002" cy="164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018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l"/>
            <a:r>
              <a:rPr lang="en-US" dirty="0"/>
              <a:t>Ability Awareness</a:t>
            </a:r>
          </a:p>
        </p:txBody>
      </p:sp>
      <p:sp>
        <p:nvSpPr>
          <p:cNvPr id="5" name="Text Placeholder 4"/>
          <p:cNvSpPr>
            <a:spLocks noGrp="1"/>
          </p:cNvSpPr>
          <p:nvPr>
            <p:ph type="subTitle" idx="1"/>
          </p:nvPr>
        </p:nvSpPr>
        <p:spPr/>
        <p:txBody>
          <a:bodyPr/>
          <a:lstStyle/>
          <a:p>
            <a:pPr algn="l"/>
            <a:r>
              <a:rPr lang="en-US" altLang="en-US" dirty="0">
                <a:latin typeface="Open Sans" charset="0"/>
              </a:rPr>
              <a:t>Act with Digital Certainty</a:t>
            </a:r>
            <a:endParaRPr lang="en-US" dirty="0"/>
          </a:p>
        </p:txBody>
      </p:sp>
      <p:sp>
        <p:nvSpPr>
          <p:cNvPr id="7" name="Rektangel 3">
            <a:extLst>
              <a:ext uri="{FF2B5EF4-FFF2-40B4-BE49-F238E27FC236}">
                <a16:creationId xmlns:a16="http://schemas.microsoft.com/office/drawing/2014/main" id="{0F3D7160-2B2A-46EA-B358-7A483A30A024}"/>
              </a:ext>
            </a:extLst>
          </p:cNvPr>
          <p:cNvSpPr/>
          <p:nvPr/>
        </p:nvSpPr>
        <p:spPr>
          <a:xfrm>
            <a:off x="1524000" y="2267154"/>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91225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t>Cross-Browser compatibility</a:t>
            </a:r>
          </a:p>
        </p:txBody>
      </p:sp>
      <p:pic>
        <p:nvPicPr>
          <p:cNvPr id="5122" name="Picture 2" descr="https://www.apicasystem.com/wp-content/uploads/2014/08/web-brows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843" y="1690688"/>
            <a:ext cx="3885188" cy="3885188"/>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3">
            <a:extLst>
              <a:ext uri="{FF2B5EF4-FFF2-40B4-BE49-F238E27FC236}">
                <a16:creationId xmlns:a16="http://schemas.microsoft.com/office/drawing/2014/main" id="{329A916C-0500-47CD-84DE-BB066E77ADEE}"/>
              </a:ext>
            </a:extLst>
          </p:cNvPr>
          <p:cNvSpPr/>
          <p:nvPr/>
        </p:nvSpPr>
        <p:spPr>
          <a:xfrm>
            <a:off x="838200" y="35496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6304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05D2B4-73D0-4ECE-9A3F-F4417A87B298}"/>
              </a:ext>
            </a:extLst>
          </p:cNvPr>
          <p:cNvSpPr>
            <a:spLocks noGrp="1"/>
          </p:cNvSpPr>
          <p:nvPr>
            <p:ph type="ctrTitle"/>
          </p:nvPr>
        </p:nvSpPr>
        <p:spPr/>
        <p:txBody>
          <a:bodyPr/>
          <a:lstStyle/>
          <a:p>
            <a:pPr algn="l"/>
            <a:r>
              <a:rPr lang="en-US" dirty="0"/>
              <a:t>Thank you!</a:t>
            </a:r>
          </a:p>
        </p:txBody>
      </p:sp>
      <p:sp>
        <p:nvSpPr>
          <p:cNvPr id="8" name="Rektangel 3">
            <a:extLst>
              <a:ext uri="{FF2B5EF4-FFF2-40B4-BE49-F238E27FC236}">
                <a16:creationId xmlns:a16="http://schemas.microsoft.com/office/drawing/2014/main" id="{832AEC7F-9F90-4DC4-8B76-716ECA519B20}"/>
              </a:ext>
            </a:extLst>
          </p:cNvPr>
          <p:cNvSpPr/>
          <p:nvPr/>
        </p:nvSpPr>
        <p:spPr>
          <a:xfrm>
            <a:off x="1524000" y="2267154"/>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 name="Subtitle 2">
            <a:extLst>
              <a:ext uri="{FF2B5EF4-FFF2-40B4-BE49-F238E27FC236}">
                <a16:creationId xmlns:a16="http://schemas.microsoft.com/office/drawing/2014/main" id="{BBC5965E-964A-4C7E-8AE6-402F51189F21}"/>
              </a:ext>
            </a:extLst>
          </p:cNvPr>
          <p:cNvSpPr>
            <a:spLocks noGrp="1"/>
          </p:cNvSpPr>
          <p:nvPr>
            <p:ph type="subTitle" idx="1"/>
          </p:nvPr>
        </p:nvSpPr>
        <p:spPr>
          <a:xfrm>
            <a:off x="1524000" y="3602038"/>
            <a:ext cx="9144000" cy="1655762"/>
          </a:xfrm>
        </p:spPr>
        <p:txBody>
          <a:bodyPr/>
          <a:lstStyle/>
          <a:p>
            <a:pPr lvl="0" algn="l"/>
            <a:r>
              <a:rPr lang="en-US" dirty="0"/>
              <a:t>Dawn Watkins | Siteimprove</a:t>
            </a:r>
          </a:p>
          <a:p>
            <a:pPr lvl="0" algn="l"/>
            <a:r>
              <a:rPr lang="en-US" dirty="0"/>
              <a:t>dwat@siteimprove.com</a:t>
            </a:r>
          </a:p>
        </p:txBody>
      </p:sp>
    </p:spTree>
    <p:extLst>
      <p:ext uri="{BB962C8B-B14F-4D97-AF65-F5344CB8AC3E}">
        <p14:creationId xmlns:p14="http://schemas.microsoft.com/office/powerpoint/2010/main" val="2314974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Myths about Accessibility</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b="0" dirty="0"/>
              <a:t>Accessibility doesn’t affect many people </a:t>
            </a:r>
          </a:p>
          <a:p>
            <a:pPr marL="514350" indent="-514350">
              <a:buFont typeface="+mj-lt"/>
              <a:buAutoNum type="arabicPeriod"/>
            </a:pPr>
            <a:r>
              <a:rPr lang="en-US" b="0" dirty="0"/>
              <a:t>Only experts can implement fixes </a:t>
            </a:r>
          </a:p>
          <a:p>
            <a:pPr marL="514350" indent="-514350">
              <a:buFont typeface="+mj-lt"/>
              <a:buAutoNum type="arabicPeriod"/>
            </a:pPr>
            <a:r>
              <a:rPr lang="en-US" b="0" dirty="0"/>
              <a:t>You don’t have to worry about it until you get a request</a:t>
            </a:r>
          </a:p>
          <a:p>
            <a:pPr marL="514350" indent="-514350">
              <a:buFont typeface="+mj-lt"/>
              <a:buAutoNum type="arabicPeriod"/>
            </a:pPr>
            <a:r>
              <a:rPr lang="en-US" b="0" dirty="0"/>
              <a:t>Accessible design interferes with general design and layout </a:t>
            </a:r>
          </a:p>
          <a:p>
            <a:pPr marL="514350" indent="-514350">
              <a:buFont typeface="+mj-lt"/>
              <a:buAutoNum type="arabicPeriod"/>
            </a:pPr>
            <a:r>
              <a:rPr lang="en-US" b="0" dirty="0"/>
              <a:t>You are not required to fix because it’s cost prohibitive </a:t>
            </a:r>
          </a:p>
        </p:txBody>
      </p:sp>
      <p:sp>
        <p:nvSpPr>
          <p:cNvPr id="4" name="Rektangel 3">
            <a:extLst>
              <a:ext uri="{FF2B5EF4-FFF2-40B4-BE49-F238E27FC236}">
                <a16:creationId xmlns:a16="http://schemas.microsoft.com/office/drawing/2014/main" id="{5FAB889D-7A26-4DAF-8AA4-C1034EEB8837}"/>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7" name="Graphic 6" descr="Megaphone">
            <a:extLst>
              <a:ext uri="{FF2B5EF4-FFF2-40B4-BE49-F238E27FC236}">
                <a16:creationId xmlns:a16="http://schemas.microsoft.com/office/drawing/2014/main" id="{A7D3629B-E1DD-4CC8-952A-1665782ACD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17127">
            <a:off x="9724984" y="286359"/>
            <a:ext cx="1648818" cy="1648818"/>
          </a:xfrm>
          <a:prstGeom prst="rect">
            <a:avLst/>
          </a:prstGeom>
        </p:spPr>
      </p:pic>
    </p:spTree>
    <p:extLst>
      <p:ext uri="{BB962C8B-B14F-4D97-AF65-F5344CB8AC3E}">
        <p14:creationId xmlns:p14="http://schemas.microsoft.com/office/powerpoint/2010/main" val="303938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Ability Awareness Examples</a:t>
            </a:r>
          </a:p>
        </p:txBody>
      </p:sp>
      <p:sp>
        <p:nvSpPr>
          <p:cNvPr id="3" name="Content Placeholder 2"/>
          <p:cNvSpPr>
            <a:spLocks noGrp="1"/>
          </p:cNvSpPr>
          <p:nvPr>
            <p:ph idx="1"/>
          </p:nvPr>
        </p:nvSpPr>
        <p:spPr>
          <a:xfrm>
            <a:off x="838200" y="1825624"/>
            <a:ext cx="6334125" cy="4585685"/>
          </a:xfrm>
        </p:spPr>
        <p:txBody>
          <a:bodyPr>
            <a:normAutofit lnSpcReduction="10000"/>
          </a:bodyPr>
          <a:lstStyle/>
          <a:p>
            <a:r>
              <a:rPr lang="en-US" sz="2400" b="0" dirty="0"/>
              <a:t>Learning Disabilities</a:t>
            </a:r>
          </a:p>
          <a:p>
            <a:pPr lvl="1"/>
            <a:r>
              <a:rPr lang="en-US" sz="2000" b="0" dirty="0"/>
              <a:t>Attention Deficit Hyperactivity Disorder (ADHD)</a:t>
            </a:r>
          </a:p>
          <a:p>
            <a:pPr lvl="1"/>
            <a:r>
              <a:rPr lang="en-US" sz="2000" b="0" dirty="0"/>
              <a:t>Dyslexia</a:t>
            </a:r>
          </a:p>
          <a:p>
            <a:r>
              <a:rPr lang="en-US" sz="2400" b="0" dirty="0"/>
              <a:t>Visual Impairment </a:t>
            </a:r>
          </a:p>
          <a:p>
            <a:pPr lvl="1"/>
            <a:r>
              <a:rPr lang="en-US" sz="2000" b="0" dirty="0"/>
              <a:t>Color Deficiency</a:t>
            </a:r>
          </a:p>
          <a:p>
            <a:pPr lvl="1"/>
            <a:r>
              <a:rPr lang="en-US" sz="2000" b="0" dirty="0"/>
              <a:t>Low Vision</a:t>
            </a:r>
          </a:p>
          <a:p>
            <a:pPr lvl="1"/>
            <a:r>
              <a:rPr lang="en-US" sz="2000" b="0" dirty="0"/>
              <a:t>Blindness </a:t>
            </a:r>
          </a:p>
          <a:p>
            <a:r>
              <a:rPr lang="en-US" sz="2400" b="0" dirty="0"/>
              <a:t>Hearing Impairment</a:t>
            </a:r>
          </a:p>
          <a:p>
            <a:pPr lvl="1"/>
            <a:r>
              <a:rPr lang="en-US" sz="2000" b="0" dirty="0"/>
              <a:t>Hearing loss</a:t>
            </a:r>
          </a:p>
          <a:p>
            <a:pPr lvl="1"/>
            <a:r>
              <a:rPr lang="en-US" sz="2000" b="0" dirty="0"/>
              <a:t>Deafness </a:t>
            </a:r>
          </a:p>
          <a:p>
            <a:r>
              <a:rPr lang="en-US" sz="2400" b="0" dirty="0"/>
              <a:t>Physical Limitation</a:t>
            </a:r>
          </a:p>
          <a:p>
            <a:pPr lvl="1"/>
            <a:r>
              <a:rPr lang="en-US" sz="2000" b="0" dirty="0"/>
              <a:t>Dexterity</a:t>
            </a:r>
          </a:p>
          <a:p>
            <a:pPr lvl="1"/>
            <a:r>
              <a:rPr lang="en-US" sz="2000" b="0" dirty="0"/>
              <a:t>Temporary Conditions</a:t>
            </a:r>
          </a:p>
        </p:txBody>
      </p:sp>
      <p:sp>
        <p:nvSpPr>
          <p:cNvPr id="4" name="Rectangle 3"/>
          <p:cNvSpPr/>
          <p:nvPr/>
        </p:nvSpPr>
        <p:spPr>
          <a:xfrm>
            <a:off x="9671673" y="6041977"/>
            <a:ext cx="1682127" cy="369332"/>
          </a:xfrm>
          <a:prstGeom prst="rect">
            <a:avLst/>
          </a:prstGeom>
        </p:spPr>
        <p:txBody>
          <a:bodyPr wrap="none">
            <a:spAutoFit/>
          </a:bodyPr>
          <a:lstStyle/>
          <a:p>
            <a:r>
              <a:rPr lang="en-US" dirty="0">
                <a:solidFill>
                  <a:srgbClr val="FFFFFF"/>
                </a:solidFill>
                <a:hlinkClick r:id="rId3"/>
              </a:rPr>
              <a:t>CDC Infographic</a:t>
            </a:r>
            <a:endParaRPr lang="en-US" dirty="0">
              <a:solidFill>
                <a:srgbClr val="FFFFFF"/>
              </a:solidFill>
            </a:endParaRPr>
          </a:p>
        </p:txBody>
      </p:sp>
      <p:sp>
        <p:nvSpPr>
          <p:cNvPr id="5" name="Rektangel 3">
            <a:extLst>
              <a:ext uri="{FF2B5EF4-FFF2-40B4-BE49-F238E27FC236}">
                <a16:creationId xmlns:a16="http://schemas.microsoft.com/office/drawing/2014/main" id="{DA1729C2-B71D-4039-9B5D-066EDB5623A3}"/>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8" name="Graphic 7" descr="Person in wheelchair">
            <a:extLst>
              <a:ext uri="{FF2B5EF4-FFF2-40B4-BE49-F238E27FC236}">
                <a16:creationId xmlns:a16="http://schemas.microsoft.com/office/drawing/2014/main" id="{45C33DA0-52EA-4969-BDC8-12C4A74F68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8571" y="3046649"/>
            <a:ext cx="2995328" cy="2995328"/>
          </a:xfrm>
          <a:prstGeom prst="rect">
            <a:avLst/>
          </a:prstGeom>
        </p:spPr>
      </p:pic>
    </p:spTree>
    <p:extLst>
      <p:ext uri="{BB962C8B-B14F-4D97-AF65-F5344CB8AC3E}">
        <p14:creationId xmlns:p14="http://schemas.microsoft.com/office/powerpoint/2010/main" val="303555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6166"/>
            <a:ext cx="8242300" cy="1325563"/>
          </a:xfrm>
        </p:spPr>
        <p:txBody>
          <a:bodyPr>
            <a:normAutofit/>
          </a:bodyPr>
          <a:lstStyle/>
          <a:p>
            <a:r>
              <a:rPr lang="en-US" dirty="0"/>
              <a:t>Why Web Accessibility Should be a Priority Now</a:t>
            </a:r>
          </a:p>
        </p:txBody>
      </p:sp>
      <p:sp>
        <p:nvSpPr>
          <p:cNvPr id="3" name="Content Placeholder 2"/>
          <p:cNvSpPr>
            <a:spLocks noGrp="1"/>
          </p:cNvSpPr>
          <p:nvPr>
            <p:ph idx="1"/>
          </p:nvPr>
        </p:nvSpPr>
        <p:spPr>
          <a:xfrm>
            <a:off x="838200" y="2213168"/>
            <a:ext cx="10515600" cy="4585685"/>
          </a:xfrm>
        </p:spPr>
        <p:txBody>
          <a:bodyPr>
            <a:normAutofit/>
          </a:bodyPr>
          <a:lstStyle/>
          <a:p>
            <a:pPr marL="514350" indent="-514350">
              <a:buFont typeface="+mj-lt"/>
              <a:buAutoNum type="arabicPeriod"/>
            </a:pPr>
            <a:r>
              <a:rPr lang="en-US" b="0" dirty="0"/>
              <a:t>The aging population is predicted to triple to 1.5 billion by 2050</a:t>
            </a:r>
          </a:p>
          <a:p>
            <a:pPr marL="514350" indent="-514350">
              <a:buFont typeface="+mj-lt"/>
              <a:buAutoNum type="arabicPeriod"/>
            </a:pPr>
            <a:endParaRPr lang="en-US" b="0" dirty="0"/>
          </a:p>
          <a:p>
            <a:pPr marL="514350" indent="-514350">
              <a:buFont typeface="+mj-lt"/>
              <a:buAutoNum type="arabicPeriod"/>
            </a:pPr>
            <a:r>
              <a:rPr lang="en-US" b="0" dirty="0"/>
              <a:t>23% of web accessibility-related litigation and settlements since 2000 happened in the past three years</a:t>
            </a:r>
          </a:p>
          <a:p>
            <a:pPr marL="514350" indent="-514350">
              <a:buFont typeface="+mj-lt"/>
              <a:buAutoNum type="arabicPeriod"/>
            </a:pPr>
            <a:endParaRPr lang="en-US" b="0" dirty="0"/>
          </a:p>
          <a:p>
            <a:pPr marL="514350" indent="-514350">
              <a:buFont typeface="+mj-lt"/>
              <a:buAutoNum type="arabicPeriod"/>
            </a:pPr>
            <a:r>
              <a:rPr lang="en-US" b="0" dirty="0"/>
              <a:t>Mobile screen reader usage has increased by 70%</a:t>
            </a:r>
          </a:p>
        </p:txBody>
      </p:sp>
      <p:sp>
        <p:nvSpPr>
          <p:cNvPr id="4" name="Rektangel 3">
            <a:extLst>
              <a:ext uri="{FF2B5EF4-FFF2-40B4-BE49-F238E27FC236}">
                <a16:creationId xmlns:a16="http://schemas.microsoft.com/office/drawing/2014/main" id="{5FAB889D-7A26-4DAF-8AA4-C1034EEB8837}"/>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9133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 You Use Accessibility Features?</a:t>
            </a:r>
          </a:p>
        </p:txBody>
      </p:sp>
      <p:sp>
        <p:nvSpPr>
          <p:cNvPr id="3" name="Content Placeholder 2"/>
          <p:cNvSpPr>
            <a:spLocks noGrp="1"/>
          </p:cNvSpPr>
          <p:nvPr>
            <p:ph idx="1"/>
          </p:nvPr>
        </p:nvSpPr>
        <p:spPr/>
        <p:txBody>
          <a:bodyPr/>
          <a:lstStyle/>
          <a:p>
            <a:pPr marL="339725" indent="-339725"/>
            <a:r>
              <a:rPr lang="en-US" dirty="0"/>
              <a:t> </a:t>
            </a:r>
            <a:r>
              <a:rPr lang="en-US" b="0" dirty="0"/>
              <a:t>Closed captions</a:t>
            </a:r>
          </a:p>
          <a:p>
            <a:pPr marL="339725" indent="-339725"/>
            <a:r>
              <a:rPr lang="en-US" b="0" dirty="0"/>
              <a:t> Screen lighting/color filters</a:t>
            </a:r>
          </a:p>
          <a:p>
            <a:pPr marL="339725" indent="-339725"/>
            <a:r>
              <a:rPr lang="en-US" b="0" dirty="0"/>
              <a:t> Voice to text </a:t>
            </a:r>
          </a:p>
          <a:p>
            <a:pPr marL="339725" indent="-339725"/>
            <a:r>
              <a:rPr lang="en-US" b="0" dirty="0"/>
              <a:t> Predictive text/keyboard shortcuts</a:t>
            </a:r>
          </a:p>
          <a:p>
            <a:pPr marL="339725" indent="-339725"/>
            <a:r>
              <a:rPr lang="en-US" b="0" dirty="0"/>
              <a:t> Zoom or magnifier</a:t>
            </a:r>
          </a:p>
          <a:p>
            <a:pPr marL="339725" indent="-339725"/>
            <a:r>
              <a:rPr lang="en-US" b="0" dirty="0"/>
              <a:t> Font adjustments</a:t>
            </a:r>
          </a:p>
          <a:p>
            <a:pPr marL="339725" indent="-339725"/>
            <a:r>
              <a:rPr lang="en-US" b="0" dirty="0"/>
              <a:t> Visible or vibrating alerts</a:t>
            </a:r>
          </a:p>
          <a:p>
            <a:pPr marL="339725" indent="-339725"/>
            <a:r>
              <a:rPr lang="en-US" b="0" dirty="0"/>
              <a:t> Safari reader (reduces clutter)</a:t>
            </a:r>
          </a:p>
        </p:txBody>
      </p:sp>
      <p:sp>
        <p:nvSpPr>
          <p:cNvPr id="5" name="Rektangel 3">
            <a:extLst>
              <a:ext uri="{FF2B5EF4-FFF2-40B4-BE49-F238E27FC236}">
                <a16:creationId xmlns:a16="http://schemas.microsoft.com/office/drawing/2014/main" id="{11E0D12B-F8D2-4ABD-989F-C8E2C9B6DD85}"/>
              </a:ext>
            </a:extLst>
          </p:cNvPr>
          <p:cNvSpPr/>
          <p:nvPr/>
        </p:nvSpPr>
        <p:spPr>
          <a:xfrm>
            <a:off x="838200" y="365125"/>
            <a:ext cx="1014047" cy="9801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7" name="Graphic 6" descr="Smart Phone">
            <a:extLst>
              <a:ext uri="{FF2B5EF4-FFF2-40B4-BE49-F238E27FC236}">
                <a16:creationId xmlns:a16="http://schemas.microsoft.com/office/drawing/2014/main" id="{394775F9-D2A6-4351-BEEA-316E14E156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55229">
            <a:off x="7663542" y="2132768"/>
            <a:ext cx="3461659" cy="3461659"/>
          </a:xfrm>
          <a:prstGeom prst="rect">
            <a:avLst/>
          </a:prstGeom>
        </p:spPr>
      </p:pic>
      <p:pic>
        <p:nvPicPr>
          <p:cNvPr id="9" name="Graphic 8" descr="Right Pointing Backhand Index ">
            <a:extLst>
              <a:ext uri="{FF2B5EF4-FFF2-40B4-BE49-F238E27FC236}">
                <a16:creationId xmlns:a16="http://schemas.microsoft.com/office/drawing/2014/main" id="{1EBFB267-48E1-487B-A1B8-9AAAD01129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4800" y="3016251"/>
            <a:ext cx="1567543" cy="1567543"/>
          </a:xfrm>
          <a:prstGeom prst="rect">
            <a:avLst/>
          </a:prstGeom>
        </p:spPr>
      </p:pic>
    </p:spTree>
    <p:extLst>
      <p:ext uri="{BB962C8B-B14F-4D97-AF65-F5344CB8AC3E}">
        <p14:creationId xmlns:p14="http://schemas.microsoft.com/office/powerpoint/2010/main" val="2772904291"/>
      </p:ext>
    </p:extLst>
  </p:cSld>
  <p:clrMapOvr>
    <a:masterClrMapping/>
  </p:clrMapOvr>
</p:sld>
</file>

<file path=ppt/theme/theme1.xml><?xml version="1.0" encoding="utf-8"?>
<a:theme xmlns:a="http://schemas.openxmlformats.org/drawingml/2006/main" name="Siteimprove2017">
  <a:themeElements>
    <a:clrScheme name="Siteimprove 2017 1">
      <a:dk1>
        <a:srgbClr val="3C485E"/>
      </a:dk1>
      <a:lt1>
        <a:srgbClr val="FFFFFF"/>
      </a:lt1>
      <a:dk2>
        <a:srgbClr val="3C485E"/>
      </a:dk2>
      <a:lt2>
        <a:srgbClr val="E7E6E6"/>
      </a:lt2>
      <a:accent1>
        <a:srgbClr val="0E38B1"/>
      </a:accent1>
      <a:accent2>
        <a:srgbClr val="F5D027"/>
      </a:accent2>
      <a:accent3>
        <a:srgbClr val="FFFFFF"/>
      </a:accent3>
      <a:accent4>
        <a:srgbClr val="663366"/>
      </a:accent4>
      <a:accent5>
        <a:srgbClr val="F0134C"/>
      </a:accent5>
      <a:accent6>
        <a:srgbClr val="0BBCD6"/>
      </a:accent6>
      <a:hlink>
        <a:srgbClr val="1D55F7"/>
      </a:hlink>
      <a:folHlink>
        <a:srgbClr val="1D55F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Siteimprove template 2017 v1.3 - Arial" id="{006329DA-FACA-8349-BD5B-2D8EE957C0DC}" vid="{AB9B3851-AA91-2747-B931-8CFC7BA14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D8F4DD963E4B4C89BA7C633936F089" ma:contentTypeVersion="4" ma:contentTypeDescription="Create a new document." ma:contentTypeScope="" ma:versionID="562496b2705910e034b49bfe1075e38a">
  <xsd:schema xmlns:xsd="http://www.w3.org/2001/XMLSchema" xmlns:xs="http://www.w3.org/2001/XMLSchema" xmlns:p="http://schemas.microsoft.com/office/2006/metadata/properties" xmlns:ns2="f3a50d04-546d-46b0-9861-4d631d5c9aaf" xmlns:ns3="2cd6dc9d-8f48-4b83-a3b1-10899bdafb23" targetNamespace="http://schemas.microsoft.com/office/2006/metadata/properties" ma:root="true" ma:fieldsID="5c2ea88eb8b4e43e6e824a2bb7f217c6" ns2:_="" ns3:_="">
    <xsd:import namespace="f3a50d04-546d-46b0-9861-4d631d5c9aaf"/>
    <xsd:import namespace="2cd6dc9d-8f48-4b83-a3b1-10899bdafb2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a50d04-546d-46b0-9861-4d631d5c9aa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d6dc9d-8f48-4b83-a3b1-10899bdafb2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157F81-E4C9-47C0-812F-EFB1D9E60B29}">
  <ds:schemaRefs>
    <ds:schemaRef ds:uri="http://schemas.microsoft.com/sharepoint/v3/contenttype/forms"/>
  </ds:schemaRefs>
</ds:datastoreItem>
</file>

<file path=customXml/itemProps2.xml><?xml version="1.0" encoding="utf-8"?>
<ds:datastoreItem xmlns:ds="http://schemas.openxmlformats.org/officeDocument/2006/customXml" ds:itemID="{7E0B01CD-7D7B-4521-B792-2B46E98F51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a50d04-546d-46b0-9861-4d631d5c9aaf"/>
    <ds:schemaRef ds:uri="2cd6dc9d-8f48-4b83-a3b1-10899bdafb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C2EF40-C814-47AC-8A0F-AB2AF3E1F984}">
  <ds:schemaRefs>
    <ds:schemaRef ds:uri="2cd6dc9d-8f48-4b83-a3b1-10899bdafb23"/>
    <ds:schemaRef ds:uri="http://purl.org/dc/elements/1.1/"/>
    <ds:schemaRef ds:uri="f3a50d04-546d-46b0-9861-4d631d5c9aaf"/>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9029</TotalTime>
  <Words>3017</Words>
  <Application>Microsoft Office PowerPoint</Application>
  <PresentationFormat>Widescreen</PresentationFormat>
  <Paragraphs>554</Paragraphs>
  <Slides>51</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ＭＳ Ｐゴシック</vt:lpstr>
      <vt:lpstr>ＭＳ Ｐゴシック</vt:lpstr>
      <vt:lpstr>Arial</vt:lpstr>
      <vt:lpstr>Calibri</vt:lpstr>
      <vt:lpstr>Helvetica</vt:lpstr>
      <vt:lpstr>Myriad Pro</vt:lpstr>
      <vt:lpstr>Open Sans</vt:lpstr>
      <vt:lpstr>Roboto</vt:lpstr>
      <vt:lpstr>Wingdings</vt:lpstr>
      <vt:lpstr>Siteimprove2017</vt:lpstr>
      <vt:lpstr>General Digital Accessibilty Principles</vt:lpstr>
      <vt:lpstr>Objectives</vt:lpstr>
      <vt:lpstr>Start with accessibility in mind</vt:lpstr>
      <vt:lpstr>Add accessibility later</vt:lpstr>
      <vt:lpstr>Ability Awareness</vt:lpstr>
      <vt:lpstr>5 Myths about Accessibility</vt:lpstr>
      <vt:lpstr>Ability Awareness Examples</vt:lpstr>
      <vt:lpstr>Why Web Accessibility Should be a Priority Now</vt:lpstr>
      <vt:lpstr>Do You Use Accessibility Features?</vt:lpstr>
      <vt:lpstr>Assistive Technology</vt:lpstr>
      <vt:lpstr>Visual Impairment: Low Vision or Blindness</vt:lpstr>
      <vt:lpstr>Screen Readers</vt:lpstr>
      <vt:lpstr>Temporary Limitations</vt:lpstr>
      <vt:lpstr>Guidelines and Roles</vt:lpstr>
      <vt:lpstr>PowerPoint Presentation</vt:lpstr>
      <vt:lpstr>History of W3C Standards and Recommendations</vt:lpstr>
      <vt:lpstr>Web Content Accessibility Guidelines</vt:lpstr>
      <vt:lpstr>Level of Compliance</vt:lpstr>
      <vt:lpstr>Legislation</vt:lpstr>
      <vt:lpstr>Scenario: Inaccessible Image</vt:lpstr>
      <vt:lpstr>Roles</vt:lpstr>
      <vt:lpstr>Leadership Role</vt:lpstr>
      <vt:lpstr>Procurement Role</vt:lpstr>
      <vt:lpstr>Champion Role</vt:lpstr>
      <vt:lpstr>Project Management Role</vt:lpstr>
      <vt:lpstr>Interaction Designer Role</vt:lpstr>
      <vt:lpstr>Visual Designer Role</vt:lpstr>
      <vt:lpstr>Content Contributor Role</vt:lpstr>
      <vt:lpstr>Developer Role</vt:lpstr>
      <vt:lpstr>Quality Control Tester</vt:lpstr>
      <vt:lpstr>We are in this together</vt:lpstr>
      <vt:lpstr>Accessible Digital Content</vt:lpstr>
      <vt:lpstr>Organized by Area</vt:lpstr>
      <vt:lpstr>Headings</vt:lpstr>
      <vt:lpstr>Color Deficiency</vt:lpstr>
      <vt:lpstr>Color to Convey Meaning</vt:lpstr>
      <vt:lpstr>Take a Deeper Look</vt:lpstr>
      <vt:lpstr>Distinctive Links</vt:lpstr>
      <vt:lpstr>Text Inside Images</vt:lpstr>
      <vt:lpstr>Clear</vt:lpstr>
      <vt:lpstr>Predictable</vt:lpstr>
      <vt:lpstr>Consistent</vt:lpstr>
      <vt:lpstr>Understandable</vt:lpstr>
      <vt:lpstr>Automated captions</vt:lpstr>
      <vt:lpstr>Digital Accessibility is a Process NOT a Project!</vt:lpstr>
      <vt:lpstr>Keyboard Interactions</vt:lpstr>
      <vt:lpstr>Visible Focus</vt:lpstr>
      <vt:lpstr>Helpful Form Fields</vt:lpstr>
      <vt:lpstr>Widgets and Plug-ins</vt:lpstr>
      <vt:lpstr>Cross-Browser compatibility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Digital Analytics Principles</dc:title>
  <dc:creator>Dawn Watkins</dc:creator>
  <cp:lastModifiedBy>Dawn Watkins</cp:lastModifiedBy>
  <cp:revision>316</cp:revision>
  <cp:lastPrinted>2017-07-19T23:04:13Z</cp:lastPrinted>
  <dcterms:modified xsi:type="dcterms:W3CDTF">2017-11-17T16:42:06Z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0x010100B2D8F4DD963E4B4C89BA7C633936F089</vt:lpwstr>
  </property>
</Properties>
</file>